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6" r:id="rId3"/>
    <p:sldId id="305" r:id="rId4"/>
    <p:sldId id="287" r:id="rId5"/>
    <p:sldId id="259" r:id="rId6"/>
    <p:sldId id="316" r:id="rId7"/>
    <p:sldId id="310" r:id="rId8"/>
    <p:sldId id="313" r:id="rId9"/>
    <p:sldId id="315" r:id="rId10"/>
    <p:sldId id="266" r:id="rId11"/>
    <p:sldId id="269" r:id="rId12"/>
    <p:sldId id="270" r:id="rId13"/>
    <p:sldId id="306" r:id="rId14"/>
    <p:sldId id="308" r:id="rId15"/>
    <p:sldId id="279" r:id="rId16"/>
    <p:sldId id="280" r:id="rId17"/>
    <p:sldId id="317" r:id="rId18"/>
    <p:sldId id="318" r:id="rId19"/>
    <p:sldId id="286" r:id="rId20"/>
    <p:sldId id="281" r:id="rId21"/>
    <p:sldId id="319" r:id="rId22"/>
    <p:sldId id="320" r:id="rId23"/>
    <p:sldId id="273" r:id="rId24"/>
    <p:sldId id="274" r:id="rId25"/>
    <p:sldId id="321" r:id="rId26"/>
    <p:sldId id="325" r:id="rId27"/>
    <p:sldId id="292" r:id="rId28"/>
    <p:sldId id="322" r:id="rId29"/>
    <p:sldId id="323" r:id="rId30"/>
    <p:sldId id="295" r:id="rId31"/>
    <p:sldId id="324"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grove, Amy, Dr &lt;amy@sun.ac.za&gt;" initials="SAD&lt;" lastIdx="1" clrIdx="0">
    <p:extLst>
      <p:ext uri="{19B8F6BF-5375-455C-9EA6-DF929625EA0E}">
        <p15:presenceInfo xmlns:p15="http://schemas.microsoft.com/office/powerpoint/2012/main" userId="fd874b80-ce9b-4ea4-bab1-58f96e33cd37" providerId="Windows Live"/>
      </p:ext>
    </p:extLst>
  </p:cmAuthor>
  <p:cmAuthor id="2" name="Kate Powis" initials="KP" lastIdx="1" clrIdx="1">
    <p:extLst>
      <p:ext uri="{19B8F6BF-5375-455C-9EA6-DF929625EA0E}">
        <p15:presenceInfo xmlns:p15="http://schemas.microsoft.com/office/powerpoint/2012/main" userId="094b26029ce9b0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1" autoAdjust="0"/>
    <p:restoredTop sz="82517" autoAdjust="0"/>
  </p:normalViewPr>
  <p:slideViewPr>
    <p:cSldViewPr snapToGrid="0">
      <p:cViewPr varScale="1">
        <p:scale>
          <a:sx n="53" d="100"/>
          <a:sy n="53" d="100"/>
        </p:scale>
        <p:origin x="7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Summary%20Data%20for%20PowerPoint%20Graphic%20V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Summary%20Data%20for%20PowerPoint%20Graphic%20V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Summary%20Data%20for%20PowerPoint%20Graphic%20V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Summary%20Data%20for%20PowerPoint%20Graphic%20V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AHEU%20Children%20Global%20Estimates%20Data%20for%20PowerPoint%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Presentations\2018\4th%20HEU%20Child%20and%20Adolescent%20Workshop\UNAIDS%20HEU%20by%20age%20group%202018%20v1%20Graphic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800" dirty="0">
                <a:solidFill>
                  <a:schemeClr val="accent1">
                    <a:lumMod val="75000"/>
                  </a:schemeClr>
                </a:solidFill>
              </a:rPr>
              <a:t>Global Population of HIV-Exposed Uninfected Children Ages 0-14  </a:t>
            </a:r>
          </a:p>
        </c:rich>
      </c:tx>
      <c:layout>
        <c:manualLayout>
          <c:xMode val="edge"/>
          <c:yMode val="edge"/>
          <c:x val="0.11234367719354306"/>
          <c:y val="1.8518518518518517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1"/>
          <c:order val="0"/>
          <c:tx>
            <c:strRef>
              <c:f>Sheet1!$B$1</c:f>
              <c:strCache>
                <c:ptCount val="1"/>
                <c:pt idx="0">
                  <c:v>Global HEU Population</c:v>
                </c:pt>
              </c:strCache>
            </c:strRef>
          </c:tx>
          <c:spPr>
            <a:ln w="57150" cap="rnd">
              <a:solidFill>
                <a:schemeClr val="accent2">
                  <a:shade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Sheet1!$B$2:$B$19</c:f>
              <c:numCache>
                <c:formatCode>General</c:formatCode>
                <c:ptCount val="18"/>
                <c:pt idx="0">
                  <c:v>7020660</c:v>
                </c:pt>
                <c:pt idx="1">
                  <c:v>7774320</c:v>
                </c:pt>
                <c:pt idx="2">
                  <c:v>8498715</c:v>
                </c:pt>
                <c:pt idx="3">
                  <c:v>9183153</c:v>
                </c:pt>
                <c:pt idx="4">
                  <c:v>9824907</c:v>
                </c:pt>
                <c:pt idx="5">
                  <c:v>10422181</c:v>
                </c:pt>
                <c:pt idx="6">
                  <c:v>10971867</c:v>
                </c:pt>
                <c:pt idx="7">
                  <c:v>11477005</c:v>
                </c:pt>
                <c:pt idx="8">
                  <c:v>11941069</c:v>
                </c:pt>
                <c:pt idx="9">
                  <c:v>12373247</c:v>
                </c:pt>
                <c:pt idx="10">
                  <c:v>12756159</c:v>
                </c:pt>
                <c:pt idx="11">
                  <c:v>13109294</c:v>
                </c:pt>
                <c:pt idx="12">
                  <c:v>13425115</c:v>
                </c:pt>
                <c:pt idx="13">
                  <c:v>13713689</c:v>
                </c:pt>
                <c:pt idx="14">
                  <c:v>13996540</c:v>
                </c:pt>
                <c:pt idx="15">
                  <c:v>14272345</c:v>
                </c:pt>
                <c:pt idx="16">
                  <c:v>14548240</c:v>
                </c:pt>
                <c:pt idx="17">
                  <c:v>14834367</c:v>
                </c:pt>
              </c:numCache>
            </c:numRef>
          </c:val>
          <c:smooth val="0"/>
          <c:extLst>
            <c:ext xmlns:c16="http://schemas.microsoft.com/office/drawing/2014/chart" uri="{C3380CC4-5D6E-409C-BE32-E72D297353CC}">
              <c16:uniqueId val="{00000000-D54F-4F2B-B12D-7463B837877F}"/>
            </c:ext>
          </c:extLst>
        </c:ser>
        <c:ser>
          <c:idx val="2"/>
          <c:order val="1"/>
          <c:tx>
            <c:strRef>
              <c:f>Sheet1!$C$1</c:f>
              <c:strCache>
                <c:ptCount val="1"/>
                <c:pt idx="0">
                  <c:v>Lower Bound</c:v>
                </c:pt>
              </c:strCache>
            </c:strRef>
          </c:tx>
          <c:spPr>
            <a:ln w="57150" cap="rnd">
              <a:solidFill>
                <a:schemeClr val="accent2">
                  <a:tint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Sheet1!$C$2:$C$19</c:f>
              <c:numCache>
                <c:formatCode>0</c:formatCode>
                <c:ptCount val="18"/>
                <c:pt idx="0">
                  <c:v>5324591.5991969611</c:v>
                </c:pt>
                <c:pt idx="1">
                  <c:v>5896294.0451640505</c:v>
                </c:pt>
                <c:pt idx="2">
                  <c:v>6445783.1966692032</c:v>
                </c:pt>
                <c:pt idx="3">
                  <c:v>6964868.6960535441</c:v>
                </c:pt>
                <c:pt idx="4">
                  <c:v>7451636.6468355302</c:v>
                </c:pt>
                <c:pt idx="5">
                  <c:v>7904598.4930265909</c:v>
                </c:pt>
                <c:pt idx="6">
                  <c:v>8321499.8605251918</c:v>
                </c:pt>
                <c:pt idx="7">
                  <c:v>8704718.4853026103</c:v>
                </c:pt>
                <c:pt idx="8">
                  <c:v>9056842.8073976003</c:v>
                </c:pt>
                <c:pt idx="9">
                  <c:v>9384804.7521471214</c:v>
                </c:pt>
                <c:pt idx="10">
                  <c:v>9675361.7486146148</c:v>
                </c:pt>
                <c:pt idx="11">
                  <c:v>9943322.9332749378</c:v>
                </c:pt>
                <c:pt idx="12">
                  <c:v>10183030.47250828</c:v>
                </c:pt>
                <c:pt idx="13">
                  <c:v>10402063.306939453</c:v>
                </c:pt>
                <c:pt idx="14">
                  <c:v>10616729.425281547</c:v>
                </c:pt>
                <c:pt idx="15">
                  <c:v>10826174.636033239</c:v>
                </c:pt>
                <c:pt idx="16">
                  <c:v>11035553.803956442</c:v>
                </c:pt>
                <c:pt idx="17">
                  <c:v>11252588.054332864</c:v>
                </c:pt>
              </c:numCache>
            </c:numRef>
          </c:val>
          <c:smooth val="0"/>
          <c:extLst>
            <c:ext xmlns:c16="http://schemas.microsoft.com/office/drawing/2014/chart" uri="{C3380CC4-5D6E-409C-BE32-E72D297353CC}">
              <c16:uniqueId val="{00000001-D54F-4F2B-B12D-7463B837877F}"/>
            </c:ext>
          </c:extLst>
        </c:ser>
        <c:ser>
          <c:idx val="3"/>
          <c:order val="2"/>
          <c:tx>
            <c:strRef>
              <c:f>Sheet1!$D$1</c:f>
              <c:strCache>
                <c:ptCount val="1"/>
                <c:pt idx="0">
                  <c:v>Upper Bound</c:v>
                </c:pt>
              </c:strCache>
            </c:strRef>
          </c:tx>
          <c:spPr>
            <a:ln w="57150" cap="rnd">
              <a:solidFill>
                <a:schemeClr val="accent2">
                  <a:tint val="58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Sheet1!$D$2:$D$19</c:f>
              <c:numCache>
                <c:formatCode>General</c:formatCode>
                <c:ptCount val="18"/>
                <c:pt idx="0">
                  <c:v>8609832.9893540833</c:v>
                </c:pt>
                <c:pt idx="1">
                  <c:v>9534272.4532500487</c:v>
                </c:pt>
                <c:pt idx="2">
                  <c:v>10422793.144075971</c:v>
                </c:pt>
                <c:pt idx="3">
                  <c:v>11262151.315983493</c:v>
                </c:pt>
                <c:pt idx="4">
                  <c:v>12049252.19998477</c:v>
                </c:pt>
                <c:pt idx="5">
                  <c:v>12781688.811986787</c:v>
                </c:pt>
                <c:pt idx="6">
                  <c:v>13455815.848012464</c:v>
                </c:pt>
                <c:pt idx="7">
                  <c:v>14075478.086468795</c:v>
                </c:pt>
                <c:pt idx="8">
                  <c:v>14644861.036563333</c:v>
                </c:pt>
                <c:pt idx="9">
                  <c:v>15175173.53787248</c:v>
                </c:pt>
                <c:pt idx="10">
                  <c:v>15645002.482937546</c:v>
                </c:pt>
                <c:pt idx="11">
                  <c:v>16078294.128524352</c:v>
                </c:pt>
                <c:pt idx="12">
                  <c:v>16465899.793309592</c:v>
                </c:pt>
                <c:pt idx="13">
                  <c:v>16820074.580946963</c:v>
                </c:pt>
                <c:pt idx="14">
                  <c:v>17167188.413955547</c:v>
                </c:pt>
                <c:pt idx="15">
                  <c:v>17505860.083269052</c:v>
                </c:pt>
                <c:pt idx="16">
                  <c:v>17844424.959589433</c:v>
                </c:pt>
                <c:pt idx="17">
                  <c:v>18195368.041618116</c:v>
                </c:pt>
              </c:numCache>
            </c:numRef>
          </c:val>
          <c:smooth val="0"/>
          <c:extLst>
            <c:ext xmlns:c16="http://schemas.microsoft.com/office/drawing/2014/chart" uri="{C3380CC4-5D6E-409C-BE32-E72D297353CC}">
              <c16:uniqueId val="{00000002-D54F-4F2B-B12D-7463B837877F}"/>
            </c:ext>
          </c:extLst>
        </c:ser>
        <c:dLbls>
          <c:showLegendKey val="0"/>
          <c:showVal val="0"/>
          <c:showCatName val="0"/>
          <c:showSerName val="0"/>
          <c:showPercent val="0"/>
          <c:showBubbleSize val="0"/>
        </c:dLbls>
        <c:smooth val="0"/>
        <c:axId val="606339240"/>
        <c:axId val="606340224"/>
      </c:lineChart>
      <c:catAx>
        <c:axId val="606339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606340224"/>
        <c:crosses val="autoZero"/>
        <c:auto val="1"/>
        <c:lblAlgn val="ctr"/>
        <c:lblOffset val="100"/>
        <c:noMultiLvlLbl val="0"/>
      </c:catAx>
      <c:valAx>
        <c:axId val="60634022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606339240"/>
        <c:crosses val="autoZero"/>
        <c:crossBetween val="between"/>
        <c:dispUnits>
          <c:builtInUnit val="millions"/>
          <c:dispUnitsLbl>
            <c:layout>
              <c:manualLayout>
                <c:xMode val="edge"/>
                <c:yMode val="edge"/>
                <c:x val="1.3888890407796414E-2"/>
                <c:y val="0.41956940799066783"/>
              </c:manualLayout>
            </c:layout>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rgbClr val="000000">
              <a:alpha val="0"/>
            </a:srgbClr>
          </a:fgClr>
          <a:bgClr>
            <a:srgbClr val="FFFFFF"/>
          </a:bgClr>
        </a:pattFill>
        <a:ln w="25400">
          <a:noFill/>
        </a:ln>
        <a:effectLst/>
      </c:spPr>
    </c:plotArea>
    <c:legend>
      <c:legendPos val="b"/>
      <c:layout>
        <c:manualLayout>
          <c:xMode val="edge"/>
          <c:yMode val="edge"/>
          <c:x val="5.7359258241388697E-2"/>
          <c:y val="0.92375780110819483"/>
          <c:w val="0.78805914130130594"/>
          <c:h val="5.587182852143481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800" dirty="0">
                <a:solidFill>
                  <a:schemeClr val="accent1">
                    <a:lumMod val="75000"/>
                  </a:schemeClr>
                </a:solidFill>
              </a:rPr>
              <a:t>Global Population of HIV-Exposed Uninfected Children Ages 0-14  </a:t>
            </a:r>
          </a:p>
        </c:rich>
      </c:tx>
      <c:layout>
        <c:manualLayout>
          <c:xMode val="edge"/>
          <c:yMode val="edge"/>
          <c:x val="0.11234367719354306"/>
          <c:y val="1.8518518518518517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1"/>
          <c:order val="0"/>
          <c:tx>
            <c:strRef>
              <c:f>Sheet1!$B$1</c:f>
              <c:strCache>
                <c:ptCount val="1"/>
                <c:pt idx="0">
                  <c:v>Global HEU Population</c:v>
                </c:pt>
              </c:strCache>
            </c:strRef>
          </c:tx>
          <c:spPr>
            <a:ln w="57150" cap="rnd">
              <a:solidFill>
                <a:schemeClr val="accent2">
                  <a:shade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Sheet1!$B$2:$B$19</c:f>
              <c:numCache>
                <c:formatCode>General</c:formatCode>
                <c:ptCount val="18"/>
                <c:pt idx="0">
                  <c:v>7020660</c:v>
                </c:pt>
                <c:pt idx="1">
                  <c:v>7774320</c:v>
                </c:pt>
                <c:pt idx="2">
                  <c:v>8498715</c:v>
                </c:pt>
                <c:pt idx="3">
                  <c:v>9183153</c:v>
                </c:pt>
                <c:pt idx="4">
                  <c:v>9824907</c:v>
                </c:pt>
                <c:pt idx="5">
                  <c:v>10422181</c:v>
                </c:pt>
                <c:pt idx="6">
                  <c:v>10971867</c:v>
                </c:pt>
                <c:pt idx="7">
                  <c:v>11477005</c:v>
                </c:pt>
                <c:pt idx="8">
                  <c:v>11941069</c:v>
                </c:pt>
                <c:pt idx="9">
                  <c:v>12373247</c:v>
                </c:pt>
                <c:pt idx="10">
                  <c:v>12756159</c:v>
                </c:pt>
                <c:pt idx="11">
                  <c:v>13109294</c:v>
                </c:pt>
                <c:pt idx="12">
                  <c:v>13425115</c:v>
                </c:pt>
                <c:pt idx="13">
                  <c:v>13713689</c:v>
                </c:pt>
                <c:pt idx="14">
                  <c:v>13996540</c:v>
                </c:pt>
                <c:pt idx="15">
                  <c:v>14272345</c:v>
                </c:pt>
                <c:pt idx="16">
                  <c:v>14548240</c:v>
                </c:pt>
                <c:pt idx="17">
                  <c:v>14834367</c:v>
                </c:pt>
              </c:numCache>
            </c:numRef>
          </c:val>
          <c:smooth val="0"/>
          <c:extLst>
            <c:ext xmlns:c16="http://schemas.microsoft.com/office/drawing/2014/chart" uri="{C3380CC4-5D6E-409C-BE32-E72D297353CC}">
              <c16:uniqueId val="{00000000-D54F-4F2B-B12D-7463B837877F}"/>
            </c:ext>
          </c:extLst>
        </c:ser>
        <c:ser>
          <c:idx val="2"/>
          <c:order val="1"/>
          <c:tx>
            <c:strRef>
              <c:f>Sheet1!$C$1</c:f>
              <c:strCache>
                <c:ptCount val="1"/>
                <c:pt idx="0">
                  <c:v>Lower Bound</c:v>
                </c:pt>
              </c:strCache>
            </c:strRef>
          </c:tx>
          <c:spPr>
            <a:ln w="57150" cap="rnd">
              <a:solidFill>
                <a:schemeClr val="accent2">
                  <a:tint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Sheet1!$C$2:$C$19</c:f>
              <c:numCache>
                <c:formatCode>0</c:formatCode>
                <c:ptCount val="18"/>
                <c:pt idx="0">
                  <c:v>5324591.5991969611</c:v>
                </c:pt>
                <c:pt idx="1">
                  <c:v>5896294.0451640505</c:v>
                </c:pt>
                <c:pt idx="2">
                  <c:v>6445783.1966692032</c:v>
                </c:pt>
                <c:pt idx="3">
                  <c:v>6964868.6960535441</c:v>
                </c:pt>
                <c:pt idx="4">
                  <c:v>7451636.6468355302</c:v>
                </c:pt>
                <c:pt idx="5">
                  <c:v>7904598.4930265909</c:v>
                </c:pt>
                <c:pt idx="6">
                  <c:v>8321499.8605251918</c:v>
                </c:pt>
                <c:pt idx="7">
                  <c:v>8704718.4853026103</c:v>
                </c:pt>
                <c:pt idx="8">
                  <c:v>9056842.8073976003</c:v>
                </c:pt>
                <c:pt idx="9">
                  <c:v>9384804.7521471214</c:v>
                </c:pt>
                <c:pt idx="10">
                  <c:v>9675361.7486146148</c:v>
                </c:pt>
                <c:pt idx="11">
                  <c:v>9943322.9332749378</c:v>
                </c:pt>
                <c:pt idx="12">
                  <c:v>10183030.47250828</c:v>
                </c:pt>
                <c:pt idx="13">
                  <c:v>10402063.306939453</c:v>
                </c:pt>
                <c:pt idx="14">
                  <c:v>10616729.425281547</c:v>
                </c:pt>
                <c:pt idx="15">
                  <c:v>10826174.636033239</c:v>
                </c:pt>
                <c:pt idx="16">
                  <c:v>11035553.803956442</c:v>
                </c:pt>
                <c:pt idx="17">
                  <c:v>11252588.054332864</c:v>
                </c:pt>
              </c:numCache>
            </c:numRef>
          </c:val>
          <c:smooth val="0"/>
          <c:extLst>
            <c:ext xmlns:c16="http://schemas.microsoft.com/office/drawing/2014/chart" uri="{C3380CC4-5D6E-409C-BE32-E72D297353CC}">
              <c16:uniqueId val="{00000001-D54F-4F2B-B12D-7463B837877F}"/>
            </c:ext>
          </c:extLst>
        </c:ser>
        <c:ser>
          <c:idx val="3"/>
          <c:order val="2"/>
          <c:tx>
            <c:strRef>
              <c:f>Sheet1!$D$1</c:f>
              <c:strCache>
                <c:ptCount val="1"/>
                <c:pt idx="0">
                  <c:v>Upper Bound</c:v>
                </c:pt>
              </c:strCache>
            </c:strRef>
          </c:tx>
          <c:spPr>
            <a:ln w="57150" cap="rnd">
              <a:solidFill>
                <a:schemeClr val="accent2">
                  <a:tint val="58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Sheet1!$D$2:$D$19</c:f>
              <c:numCache>
                <c:formatCode>General</c:formatCode>
                <c:ptCount val="18"/>
                <c:pt idx="0">
                  <c:v>8609832.9893540833</c:v>
                </c:pt>
                <c:pt idx="1">
                  <c:v>9534272.4532500487</c:v>
                </c:pt>
                <c:pt idx="2">
                  <c:v>10422793.144075971</c:v>
                </c:pt>
                <c:pt idx="3">
                  <c:v>11262151.315983493</c:v>
                </c:pt>
                <c:pt idx="4">
                  <c:v>12049252.19998477</c:v>
                </c:pt>
                <c:pt idx="5">
                  <c:v>12781688.811986787</c:v>
                </c:pt>
                <c:pt idx="6">
                  <c:v>13455815.848012464</c:v>
                </c:pt>
                <c:pt idx="7">
                  <c:v>14075478.086468795</c:v>
                </c:pt>
                <c:pt idx="8">
                  <c:v>14644861.036563333</c:v>
                </c:pt>
                <c:pt idx="9">
                  <c:v>15175173.53787248</c:v>
                </c:pt>
                <c:pt idx="10">
                  <c:v>15645002.482937546</c:v>
                </c:pt>
                <c:pt idx="11">
                  <c:v>16078294.128524352</c:v>
                </c:pt>
                <c:pt idx="12">
                  <c:v>16465899.793309592</c:v>
                </c:pt>
                <c:pt idx="13">
                  <c:v>16820074.580946963</c:v>
                </c:pt>
                <c:pt idx="14">
                  <c:v>17167188.413955547</c:v>
                </c:pt>
                <c:pt idx="15">
                  <c:v>17505860.083269052</c:v>
                </c:pt>
                <c:pt idx="16">
                  <c:v>17844424.959589433</c:v>
                </c:pt>
                <c:pt idx="17">
                  <c:v>18195368.041618116</c:v>
                </c:pt>
              </c:numCache>
            </c:numRef>
          </c:val>
          <c:smooth val="0"/>
          <c:extLst>
            <c:ext xmlns:c16="http://schemas.microsoft.com/office/drawing/2014/chart" uri="{C3380CC4-5D6E-409C-BE32-E72D297353CC}">
              <c16:uniqueId val="{00000002-D54F-4F2B-B12D-7463B837877F}"/>
            </c:ext>
          </c:extLst>
        </c:ser>
        <c:dLbls>
          <c:showLegendKey val="0"/>
          <c:showVal val="0"/>
          <c:showCatName val="0"/>
          <c:showSerName val="0"/>
          <c:showPercent val="0"/>
          <c:showBubbleSize val="0"/>
        </c:dLbls>
        <c:smooth val="0"/>
        <c:axId val="606339240"/>
        <c:axId val="606340224"/>
      </c:lineChart>
      <c:catAx>
        <c:axId val="606339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606340224"/>
        <c:crosses val="autoZero"/>
        <c:auto val="1"/>
        <c:lblAlgn val="ctr"/>
        <c:lblOffset val="100"/>
        <c:noMultiLvlLbl val="0"/>
      </c:catAx>
      <c:valAx>
        <c:axId val="60634022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606339240"/>
        <c:crosses val="autoZero"/>
        <c:crossBetween val="between"/>
        <c:dispUnits>
          <c:builtInUnit val="millions"/>
          <c:dispUnitsLbl>
            <c:layout>
              <c:manualLayout>
                <c:xMode val="edge"/>
                <c:yMode val="edge"/>
                <c:x val="1.3888890407796414E-2"/>
                <c:y val="0.41956940799066783"/>
              </c:manualLayout>
            </c:layout>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rgbClr val="000000">
              <a:alpha val="0"/>
            </a:srgbClr>
          </a:fgClr>
          <a:bgClr>
            <a:srgbClr val="FFFFFF"/>
          </a:bgClr>
        </a:pattFill>
        <a:ln w="25400">
          <a:noFill/>
        </a:ln>
        <a:effectLst/>
      </c:spPr>
    </c:plotArea>
    <c:legend>
      <c:legendPos val="b"/>
      <c:layout>
        <c:manualLayout>
          <c:xMode val="edge"/>
          <c:yMode val="edge"/>
          <c:x val="5.7359258241388697E-2"/>
          <c:y val="0.92375780110819483"/>
          <c:w val="0.78805914130130594"/>
          <c:h val="5.587182852143481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800" dirty="0">
                <a:solidFill>
                  <a:schemeClr val="accent1">
                    <a:lumMod val="75000"/>
                  </a:schemeClr>
                </a:solidFill>
              </a:rPr>
              <a:t>Global Population of HIV-Exposed Uninfected Children Ages 0-14  </a:t>
            </a:r>
          </a:p>
        </c:rich>
      </c:tx>
      <c:layout>
        <c:manualLayout>
          <c:xMode val="edge"/>
          <c:yMode val="edge"/>
          <c:x val="0.11234367719354306"/>
          <c:y val="1.8518518518518517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1"/>
          <c:order val="0"/>
          <c:tx>
            <c:strRef>
              <c:f>Sheet1!$B$1</c:f>
              <c:strCache>
                <c:ptCount val="1"/>
                <c:pt idx="0">
                  <c:v>Global HEU Population</c:v>
                </c:pt>
              </c:strCache>
            </c:strRef>
          </c:tx>
          <c:spPr>
            <a:ln w="57150" cap="rnd">
              <a:solidFill>
                <a:schemeClr val="accent2">
                  <a:shade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Sheet1!$B$2:$B$19</c:f>
              <c:numCache>
                <c:formatCode>General</c:formatCode>
                <c:ptCount val="18"/>
                <c:pt idx="0">
                  <c:v>7020660</c:v>
                </c:pt>
                <c:pt idx="1">
                  <c:v>7774320</c:v>
                </c:pt>
                <c:pt idx="2">
                  <c:v>8498715</c:v>
                </c:pt>
                <c:pt idx="3">
                  <c:v>9183153</c:v>
                </c:pt>
                <c:pt idx="4">
                  <c:v>9824907</c:v>
                </c:pt>
                <c:pt idx="5">
                  <c:v>10422181</c:v>
                </c:pt>
                <c:pt idx="6">
                  <c:v>10971867</c:v>
                </c:pt>
                <c:pt idx="7">
                  <c:v>11477005</c:v>
                </c:pt>
                <c:pt idx="8">
                  <c:v>11941069</c:v>
                </c:pt>
                <c:pt idx="9">
                  <c:v>12373247</c:v>
                </c:pt>
                <c:pt idx="10">
                  <c:v>12756159</c:v>
                </c:pt>
                <c:pt idx="11">
                  <c:v>13109294</c:v>
                </c:pt>
                <c:pt idx="12">
                  <c:v>13425115</c:v>
                </c:pt>
                <c:pt idx="13">
                  <c:v>13713689</c:v>
                </c:pt>
                <c:pt idx="14">
                  <c:v>13996540</c:v>
                </c:pt>
                <c:pt idx="15">
                  <c:v>14272345</c:v>
                </c:pt>
                <c:pt idx="16">
                  <c:v>14548240</c:v>
                </c:pt>
                <c:pt idx="17">
                  <c:v>14834367</c:v>
                </c:pt>
              </c:numCache>
            </c:numRef>
          </c:val>
          <c:smooth val="0"/>
          <c:extLst>
            <c:ext xmlns:c16="http://schemas.microsoft.com/office/drawing/2014/chart" uri="{C3380CC4-5D6E-409C-BE32-E72D297353CC}">
              <c16:uniqueId val="{00000000-D54F-4F2B-B12D-7463B837877F}"/>
            </c:ext>
          </c:extLst>
        </c:ser>
        <c:ser>
          <c:idx val="2"/>
          <c:order val="1"/>
          <c:tx>
            <c:strRef>
              <c:f>Sheet1!$C$1</c:f>
              <c:strCache>
                <c:ptCount val="1"/>
                <c:pt idx="0">
                  <c:v>Lower Bound</c:v>
                </c:pt>
              </c:strCache>
            </c:strRef>
          </c:tx>
          <c:spPr>
            <a:ln w="57150" cap="rnd">
              <a:solidFill>
                <a:schemeClr val="accent2">
                  <a:tint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Sheet1!$C$2:$C$19</c:f>
              <c:numCache>
                <c:formatCode>0</c:formatCode>
                <c:ptCount val="18"/>
                <c:pt idx="0">
                  <c:v>5324591.5991969611</c:v>
                </c:pt>
                <c:pt idx="1">
                  <c:v>5896294.0451640505</c:v>
                </c:pt>
                <c:pt idx="2">
                  <c:v>6445783.1966692032</c:v>
                </c:pt>
                <c:pt idx="3">
                  <c:v>6964868.6960535441</c:v>
                </c:pt>
                <c:pt idx="4">
                  <c:v>7451636.6468355302</c:v>
                </c:pt>
                <c:pt idx="5">
                  <c:v>7904598.4930265909</c:v>
                </c:pt>
                <c:pt idx="6">
                  <c:v>8321499.8605251918</c:v>
                </c:pt>
                <c:pt idx="7">
                  <c:v>8704718.4853026103</c:v>
                </c:pt>
                <c:pt idx="8">
                  <c:v>9056842.8073976003</c:v>
                </c:pt>
                <c:pt idx="9">
                  <c:v>9384804.7521471214</c:v>
                </c:pt>
                <c:pt idx="10">
                  <c:v>9675361.7486146148</c:v>
                </c:pt>
                <c:pt idx="11">
                  <c:v>9943322.9332749378</c:v>
                </c:pt>
                <c:pt idx="12">
                  <c:v>10183030.47250828</c:v>
                </c:pt>
                <c:pt idx="13">
                  <c:v>10402063.306939453</c:v>
                </c:pt>
                <c:pt idx="14">
                  <c:v>10616729.425281547</c:v>
                </c:pt>
                <c:pt idx="15">
                  <c:v>10826174.636033239</c:v>
                </c:pt>
                <c:pt idx="16">
                  <c:v>11035553.803956442</c:v>
                </c:pt>
                <c:pt idx="17">
                  <c:v>11252588.054332864</c:v>
                </c:pt>
              </c:numCache>
            </c:numRef>
          </c:val>
          <c:smooth val="0"/>
          <c:extLst>
            <c:ext xmlns:c16="http://schemas.microsoft.com/office/drawing/2014/chart" uri="{C3380CC4-5D6E-409C-BE32-E72D297353CC}">
              <c16:uniqueId val="{00000001-D54F-4F2B-B12D-7463B837877F}"/>
            </c:ext>
          </c:extLst>
        </c:ser>
        <c:ser>
          <c:idx val="3"/>
          <c:order val="2"/>
          <c:tx>
            <c:strRef>
              <c:f>Sheet1!$D$1</c:f>
              <c:strCache>
                <c:ptCount val="1"/>
                <c:pt idx="0">
                  <c:v>Upper Bound</c:v>
                </c:pt>
              </c:strCache>
            </c:strRef>
          </c:tx>
          <c:spPr>
            <a:ln w="57150" cap="rnd">
              <a:solidFill>
                <a:schemeClr val="accent2">
                  <a:tint val="58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Sheet1!$D$2:$D$19</c:f>
              <c:numCache>
                <c:formatCode>General</c:formatCode>
                <c:ptCount val="18"/>
                <c:pt idx="0">
                  <c:v>8609832.9893540833</c:v>
                </c:pt>
                <c:pt idx="1">
                  <c:v>9534272.4532500487</c:v>
                </c:pt>
                <c:pt idx="2">
                  <c:v>10422793.144075971</c:v>
                </c:pt>
                <c:pt idx="3">
                  <c:v>11262151.315983493</c:v>
                </c:pt>
                <c:pt idx="4">
                  <c:v>12049252.19998477</c:v>
                </c:pt>
                <c:pt idx="5">
                  <c:v>12781688.811986787</c:v>
                </c:pt>
                <c:pt idx="6">
                  <c:v>13455815.848012464</c:v>
                </c:pt>
                <c:pt idx="7">
                  <c:v>14075478.086468795</c:v>
                </c:pt>
                <c:pt idx="8">
                  <c:v>14644861.036563333</c:v>
                </c:pt>
                <c:pt idx="9">
                  <c:v>15175173.53787248</c:v>
                </c:pt>
                <c:pt idx="10">
                  <c:v>15645002.482937546</c:v>
                </c:pt>
                <c:pt idx="11">
                  <c:v>16078294.128524352</c:v>
                </c:pt>
                <c:pt idx="12">
                  <c:v>16465899.793309592</c:v>
                </c:pt>
                <c:pt idx="13">
                  <c:v>16820074.580946963</c:v>
                </c:pt>
                <c:pt idx="14">
                  <c:v>17167188.413955547</c:v>
                </c:pt>
                <c:pt idx="15">
                  <c:v>17505860.083269052</c:v>
                </c:pt>
                <c:pt idx="16">
                  <c:v>17844424.959589433</c:v>
                </c:pt>
                <c:pt idx="17">
                  <c:v>18195368.041618116</c:v>
                </c:pt>
              </c:numCache>
            </c:numRef>
          </c:val>
          <c:smooth val="0"/>
          <c:extLst>
            <c:ext xmlns:c16="http://schemas.microsoft.com/office/drawing/2014/chart" uri="{C3380CC4-5D6E-409C-BE32-E72D297353CC}">
              <c16:uniqueId val="{00000002-D54F-4F2B-B12D-7463B837877F}"/>
            </c:ext>
          </c:extLst>
        </c:ser>
        <c:dLbls>
          <c:showLegendKey val="0"/>
          <c:showVal val="0"/>
          <c:showCatName val="0"/>
          <c:showSerName val="0"/>
          <c:showPercent val="0"/>
          <c:showBubbleSize val="0"/>
        </c:dLbls>
        <c:smooth val="0"/>
        <c:axId val="606339240"/>
        <c:axId val="606340224"/>
      </c:lineChart>
      <c:catAx>
        <c:axId val="606339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606340224"/>
        <c:crosses val="autoZero"/>
        <c:auto val="1"/>
        <c:lblAlgn val="ctr"/>
        <c:lblOffset val="100"/>
        <c:noMultiLvlLbl val="0"/>
      </c:catAx>
      <c:valAx>
        <c:axId val="60634022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606339240"/>
        <c:crosses val="autoZero"/>
        <c:crossBetween val="between"/>
        <c:dispUnits>
          <c:builtInUnit val="millions"/>
          <c:dispUnitsLbl>
            <c:layout>
              <c:manualLayout>
                <c:xMode val="edge"/>
                <c:yMode val="edge"/>
                <c:x val="1.3888890407796414E-2"/>
                <c:y val="0.41956940799066783"/>
              </c:manualLayout>
            </c:layout>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rgbClr val="000000">
              <a:alpha val="0"/>
            </a:srgbClr>
          </a:fgClr>
          <a:bgClr>
            <a:srgbClr val="FFFFFF"/>
          </a:bgClr>
        </a:pattFill>
        <a:ln w="25400">
          <a:noFill/>
        </a:ln>
        <a:effectLst/>
      </c:spPr>
    </c:plotArea>
    <c:legend>
      <c:legendPos val="b"/>
      <c:layout>
        <c:manualLayout>
          <c:xMode val="edge"/>
          <c:yMode val="edge"/>
          <c:x val="5.7359258241388697E-2"/>
          <c:y val="0.92375780110819483"/>
          <c:w val="0.78805914130130594"/>
          <c:h val="5.587182852143481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800" dirty="0">
                <a:solidFill>
                  <a:schemeClr val="accent1">
                    <a:lumMod val="75000"/>
                  </a:schemeClr>
                </a:solidFill>
              </a:rPr>
              <a:t>Global Population of HIV-Exposed Uninfected Children Ages 0-14  </a:t>
            </a:r>
          </a:p>
        </c:rich>
      </c:tx>
      <c:layout>
        <c:manualLayout>
          <c:xMode val="edge"/>
          <c:yMode val="edge"/>
          <c:x val="0.11234367719354306"/>
          <c:y val="1.8518518518518517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1"/>
          <c:order val="0"/>
          <c:tx>
            <c:strRef>
              <c:f>Sheet1!$B$1</c:f>
              <c:strCache>
                <c:ptCount val="1"/>
                <c:pt idx="0">
                  <c:v>Global HEU Population</c:v>
                </c:pt>
              </c:strCache>
            </c:strRef>
          </c:tx>
          <c:spPr>
            <a:ln w="57150" cap="rnd">
              <a:solidFill>
                <a:schemeClr val="accent2">
                  <a:shade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Sheet1!$B$2:$B$19</c:f>
              <c:numCache>
                <c:formatCode>General</c:formatCode>
                <c:ptCount val="18"/>
                <c:pt idx="0">
                  <c:v>7020660</c:v>
                </c:pt>
                <c:pt idx="1">
                  <c:v>7774320</c:v>
                </c:pt>
                <c:pt idx="2">
                  <c:v>8498715</c:v>
                </c:pt>
                <c:pt idx="3">
                  <c:v>9183153</c:v>
                </c:pt>
                <c:pt idx="4">
                  <c:v>9824907</c:v>
                </c:pt>
                <c:pt idx="5">
                  <c:v>10422181</c:v>
                </c:pt>
                <c:pt idx="6">
                  <c:v>10971867</c:v>
                </c:pt>
                <c:pt idx="7">
                  <c:v>11477005</c:v>
                </c:pt>
                <c:pt idx="8">
                  <c:v>11941069</c:v>
                </c:pt>
                <c:pt idx="9">
                  <c:v>12373247</c:v>
                </c:pt>
                <c:pt idx="10">
                  <c:v>12756159</c:v>
                </c:pt>
                <c:pt idx="11">
                  <c:v>13109294</c:v>
                </c:pt>
                <c:pt idx="12">
                  <c:v>13425115</c:v>
                </c:pt>
                <c:pt idx="13">
                  <c:v>13713689</c:v>
                </c:pt>
                <c:pt idx="14">
                  <c:v>13996540</c:v>
                </c:pt>
                <c:pt idx="15">
                  <c:v>14272345</c:v>
                </c:pt>
                <c:pt idx="16">
                  <c:v>14548240</c:v>
                </c:pt>
                <c:pt idx="17">
                  <c:v>14834367</c:v>
                </c:pt>
              </c:numCache>
            </c:numRef>
          </c:val>
          <c:smooth val="0"/>
          <c:extLst>
            <c:ext xmlns:c16="http://schemas.microsoft.com/office/drawing/2014/chart" uri="{C3380CC4-5D6E-409C-BE32-E72D297353CC}">
              <c16:uniqueId val="{00000000-D54F-4F2B-B12D-7463B837877F}"/>
            </c:ext>
          </c:extLst>
        </c:ser>
        <c:ser>
          <c:idx val="2"/>
          <c:order val="1"/>
          <c:tx>
            <c:strRef>
              <c:f>Sheet1!$C$1</c:f>
              <c:strCache>
                <c:ptCount val="1"/>
                <c:pt idx="0">
                  <c:v>Lower Bound</c:v>
                </c:pt>
              </c:strCache>
            </c:strRef>
          </c:tx>
          <c:spPr>
            <a:ln w="57150" cap="rnd">
              <a:solidFill>
                <a:schemeClr val="accent2">
                  <a:tint val="86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Sheet1!$C$2:$C$19</c:f>
              <c:numCache>
                <c:formatCode>0</c:formatCode>
                <c:ptCount val="18"/>
                <c:pt idx="0">
                  <c:v>5324591.5991969611</c:v>
                </c:pt>
                <c:pt idx="1">
                  <c:v>5896294.0451640505</c:v>
                </c:pt>
                <c:pt idx="2">
                  <c:v>6445783.1966692032</c:v>
                </c:pt>
                <c:pt idx="3">
                  <c:v>6964868.6960535441</c:v>
                </c:pt>
                <c:pt idx="4">
                  <c:v>7451636.6468355302</c:v>
                </c:pt>
                <c:pt idx="5">
                  <c:v>7904598.4930265909</c:v>
                </c:pt>
                <c:pt idx="6">
                  <c:v>8321499.8605251918</c:v>
                </c:pt>
                <c:pt idx="7">
                  <c:v>8704718.4853026103</c:v>
                </c:pt>
                <c:pt idx="8">
                  <c:v>9056842.8073976003</c:v>
                </c:pt>
                <c:pt idx="9">
                  <c:v>9384804.7521471214</c:v>
                </c:pt>
                <c:pt idx="10">
                  <c:v>9675361.7486146148</c:v>
                </c:pt>
                <c:pt idx="11">
                  <c:v>9943322.9332749378</c:v>
                </c:pt>
                <c:pt idx="12">
                  <c:v>10183030.47250828</c:v>
                </c:pt>
                <c:pt idx="13">
                  <c:v>10402063.306939453</c:v>
                </c:pt>
                <c:pt idx="14">
                  <c:v>10616729.425281547</c:v>
                </c:pt>
                <c:pt idx="15">
                  <c:v>10826174.636033239</c:v>
                </c:pt>
                <c:pt idx="16">
                  <c:v>11035553.803956442</c:v>
                </c:pt>
                <c:pt idx="17">
                  <c:v>11252588.054332864</c:v>
                </c:pt>
              </c:numCache>
            </c:numRef>
          </c:val>
          <c:smooth val="0"/>
          <c:extLst>
            <c:ext xmlns:c16="http://schemas.microsoft.com/office/drawing/2014/chart" uri="{C3380CC4-5D6E-409C-BE32-E72D297353CC}">
              <c16:uniqueId val="{00000001-D54F-4F2B-B12D-7463B837877F}"/>
            </c:ext>
          </c:extLst>
        </c:ser>
        <c:ser>
          <c:idx val="3"/>
          <c:order val="2"/>
          <c:tx>
            <c:strRef>
              <c:f>Sheet1!$D$1</c:f>
              <c:strCache>
                <c:ptCount val="1"/>
                <c:pt idx="0">
                  <c:v>Upper Bound</c:v>
                </c:pt>
              </c:strCache>
            </c:strRef>
          </c:tx>
          <c:spPr>
            <a:ln w="57150" cap="rnd">
              <a:solidFill>
                <a:schemeClr val="accent2">
                  <a:tint val="58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Sheet1!$D$2:$D$19</c:f>
              <c:numCache>
                <c:formatCode>General</c:formatCode>
                <c:ptCount val="18"/>
                <c:pt idx="0">
                  <c:v>8609832.9893540833</c:v>
                </c:pt>
                <c:pt idx="1">
                  <c:v>9534272.4532500487</c:v>
                </c:pt>
                <c:pt idx="2">
                  <c:v>10422793.144075971</c:v>
                </c:pt>
                <c:pt idx="3">
                  <c:v>11262151.315983493</c:v>
                </c:pt>
                <c:pt idx="4">
                  <c:v>12049252.19998477</c:v>
                </c:pt>
                <c:pt idx="5">
                  <c:v>12781688.811986787</c:v>
                </c:pt>
                <c:pt idx="6">
                  <c:v>13455815.848012464</c:v>
                </c:pt>
                <c:pt idx="7">
                  <c:v>14075478.086468795</c:v>
                </c:pt>
                <c:pt idx="8">
                  <c:v>14644861.036563333</c:v>
                </c:pt>
                <c:pt idx="9">
                  <c:v>15175173.53787248</c:v>
                </c:pt>
                <c:pt idx="10">
                  <c:v>15645002.482937546</c:v>
                </c:pt>
                <c:pt idx="11">
                  <c:v>16078294.128524352</c:v>
                </c:pt>
                <c:pt idx="12">
                  <c:v>16465899.793309592</c:v>
                </c:pt>
                <c:pt idx="13">
                  <c:v>16820074.580946963</c:v>
                </c:pt>
                <c:pt idx="14">
                  <c:v>17167188.413955547</c:v>
                </c:pt>
                <c:pt idx="15">
                  <c:v>17505860.083269052</c:v>
                </c:pt>
                <c:pt idx="16">
                  <c:v>17844424.959589433</c:v>
                </c:pt>
                <c:pt idx="17">
                  <c:v>18195368.041618116</c:v>
                </c:pt>
              </c:numCache>
            </c:numRef>
          </c:val>
          <c:smooth val="0"/>
          <c:extLst>
            <c:ext xmlns:c16="http://schemas.microsoft.com/office/drawing/2014/chart" uri="{C3380CC4-5D6E-409C-BE32-E72D297353CC}">
              <c16:uniqueId val="{00000002-D54F-4F2B-B12D-7463B837877F}"/>
            </c:ext>
          </c:extLst>
        </c:ser>
        <c:dLbls>
          <c:showLegendKey val="0"/>
          <c:showVal val="0"/>
          <c:showCatName val="0"/>
          <c:showSerName val="0"/>
          <c:showPercent val="0"/>
          <c:showBubbleSize val="0"/>
        </c:dLbls>
        <c:smooth val="0"/>
        <c:axId val="606339240"/>
        <c:axId val="606340224"/>
      </c:lineChart>
      <c:catAx>
        <c:axId val="606339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606340224"/>
        <c:crosses val="autoZero"/>
        <c:auto val="1"/>
        <c:lblAlgn val="ctr"/>
        <c:lblOffset val="100"/>
        <c:noMultiLvlLbl val="0"/>
      </c:catAx>
      <c:valAx>
        <c:axId val="60634022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606339240"/>
        <c:crosses val="autoZero"/>
        <c:crossBetween val="between"/>
        <c:dispUnits>
          <c:builtInUnit val="millions"/>
          <c:dispUnitsLbl>
            <c:layout>
              <c:manualLayout>
                <c:xMode val="edge"/>
                <c:yMode val="edge"/>
                <c:x val="1.3888890407796414E-2"/>
                <c:y val="0.41956940799066783"/>
              </c:manualLayout>
            </c:layout>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rgbClr val="000000">
              <a:alpha val="0"/>
            </a:srgbClr>
          </a:fgClr>
          <a:bgClr>
            <a:srgbClr val="FFFFFF"/>
          </a:bgClr>
        </a:pattFill>
        <a:ln w="25400">
          <a:noFill/>
        </a:ln>
        <a:effectLst/>
      </c:spPr>
    </c:plotArea>
    <c:legend>
      <c:legendPos val="b"/>
      <c:layout>
        <c:manualLayout>
          <c:xMode val="edge"/>
          <c:yMode val="edge"/>
          <c:x val="5.7359258241388697E-2"/>
          <c:y val="0.92375780110819483"/>
          <c:w val="0.78805914130130594"/>
          <c:h val="5.587182852143481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3200" b="1" dirty="0">
                <a:solidFill>
                  <a:schemeClr val="accent1">
                    <a:lumMod val="75000"/>
                  </a:schemeClr>
                </a:solidFill>
              </a:rPr>
              <a:t>Trends in ARV Exposure Among HEU Children </a:t>
            </a:r>
          </a:p>
        </c:rich>
      </c:tx>
      <c:layout>
        <c:manualLayout>
          <c:xMode val="edge"/>
          <c:yMode val="edge"/>
          <c:x val="3.3556430446194226E-2"/>
          <c:y val="3.5185185185185187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Sheet1!$A$1</c:f>
              <c:strCache>
                <c:ptCount val="1"/>
                <c:pt idx="0">
                  <c:v>Global HEU Population</c:v>
                </c:pt>
              </c:strCache>
            </c:strRef>
          </c:tx>
          <c:spPr>
            <a:ln w="57150" cap="rnd">
              <a:solidFill>
                <a:schemeClr val="accent1"/>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Sheet1!$A$2:$A$19</c:f>
              <c:numCache>
                <c:formatCode>General</c:formatCode>
                <c:ptCount val="18"/>
                <c:pt idx="0">
                  <c:v>7020660</c:v>
                </c:pt>
                <c:pt idx="1">
                  <c:v>7774320</c:v>
                </c:pt>
                <c:pt idx="2">
                  <c:v>8498715</c:v>
                </c:pt>
                <c:pt idx="3">
                  <c:v>9183153</c:v>
                </c:pt>
                <c:pt idx="4">
                  <c:v>9824907</c:v>
                </c:pt>
                <c:pt idx="5">
                  <c:v>10422181</c:v>
                </c:pt>
                <c:pt idx="6">
                  <c:v>10971867</c:v>
                </c:pt>
                <c:pt idx="7">
                  <c:v>11477005</c:v>
                </c:pt>
                <c:pt idx="8">
                  <c:v>11941069</c:v>
                </c:pt>
                <c:pt idx="9">
                  <c:v>12373247</c:v>
                </c:pt>
                <c:pt idx="10">
                  <c:v>12756159</c:v>
                </c:pt>
                <c:pt idx="11">
                  <c:v>13109294</c:v>
                </c:pt>
                <c:pt idx="12">
                  <c:v>13425115</c:v>
                </c:pt>
                <c:pt idx="13">
                  <c:v>13713689</c:v>
                </c:pt>
                <c:pt idx="14">
                  <c:v>13996540</c:v>
                </c:pt>
                <c:pt idx="15">
                  <c:v>14272345</c:v>
                </c:pt>
                <c:pt idx="16">
                  <c:v>14548240</c:v>
                </c:pt>
                <c:pt idx="17">
                  <c:v>14834367</c:v>
                </c:pt>
              </c:numCache>
            </c:numRef>
          </c:val>
          <c:smooth val="0"/>
          <c:extLst>
            <c:ext xmlns:c16="http://schemas.microsoft.com/office/drawing/2014/chart" uri="{C3380CC4-5D6E-409C-BE32-E72D297353CC}">
              <c16:uniqueId val="{00000000-F1C1-4F42-89B9-5DB031C6B65A}"/>
            </c:ext>
          </c:extLst>
        </c:ser>
        <c:ser>
          <c:idx val="1"/>
          <c:order val="1"/>
          <c:tx>
            <c:strRef>
              <c:f>Sheet1!$B$1</c:f>
              <c:strCache>
                <c:ptCount val="1"/>
                <c:pt idx="0">
                  <c:v>Lower Bound - Ttl HEU Pop</c:v>
                </c:pt>
              </c:strCache>
            </c:strRef>
          </c:tx>
          <c:spPr>
            <a:ln w="57150" cap="rnd">
              <a:solidFill>
                <a:schemeClr val="accent2"/>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Sheet1!$B$2:$B$19</c:f>
              <c:numCache>
                <c:formatCode>0</c:formatCode>
                <c:ptCount val="18"/>
                <c:pt idx="0">
                  <c:v>5324591.5991969611</c:v>
                </c:pt>
                <c:pt idx="1">
                  <c:v>5896294.0451640505</c:v>
                </c:pt>
                <c:pt idx="2">
                  <c:v>6445783.1966692032</c:v>
                </c:pt>
                <c:pt idx="3">
                  <c:v>6964868.6960535441</c:v>
                </c:pt>
                <c:pt idx="4">
                  <c:v>7451636.6468355302</c:v>
                </c:pt>
                <c:pt idx="5">
                  <c:v>7904598.4930265909</c:v>
                </c:pt>
                <c:pt idx="6">
                  <c:v>8321499.8605251918</c:v>
                </c:pt>
                <c:pt idx="7">
                  <c:v>8704718.4853026103</c:v>
                </c:pt>
                <c:pt idx="8">
                  <c:v>9056842.8073976003</c:v>
                </c:pt>
                <c:pt idx="9">
                  <c:v>9384804.7521471214</c:v>
                </c:pt>
                <c:pt idx="10">
                  <c:v>9675361.7486146148</c:v>
                </c:pt>
                <c:pt idx="11">
                  <c:v>9943322.9332749378</c:v>
                </c:pt>
                <c:pt idx="12">
                  <c:v>10183030.47250828</c:v>
                </c:pt>
                <c:pt idx="13">
                  <c:v>10402063.306939453</c:v>
                </c:pt>
                <c:pt idx="14">
                  <c:v>10616729.425281547</c:v>
                </c:pt>
                <c:pt idx="15">
                  <c:v>10826174.636033239</c:v>
                </c:pt>
                <c:pt idx="16">
                  <c:v>11035553.803956442</c:v>
                </c:pt>
                <c:pt idx="17">
                  <c:v>11252588.054332864</c:v>
                </c:pt>
              </c:numCache>
            </c:numRef>
          </c:val>
          <c:smooth val="0"/>
          <c:extLst>
            <c:ext xmlns:c16="http://schemas.microsoft.com/office/drawing/2014/chart" uri="{C3380CC4-5D6E-409C-BE32-E72D297353CC}">
              <c16:uniqueId val="{00000001-F1C1-4F42-89B9-5DB031C6B65A}"/>
            </c:ext>
          </c:extLst>
        </c:ser>
        <c:ser>
          <c:idx val="2"/>
          <c:order val="2"/>
          <c:tx>
            <c:strRef>
              <c:f>Sheet1!$C$1</c:f>
              <c:strCache>
                <c:ptCount val="1"/>
                <c:pt idx="0">
                  <c:v>Upper Bound -Ttl HEU Pop</c:v>
                </c:pt>
              </c:strCache>
            </c:strRef>
          </c:tx>
          <c:spPr>
            <a:ln w="57150" cap="rnd">
              <a:solidFill>
                <a:schemeClr val="accent3"/>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Sheet1!$C$2:$C$19</c:f>
              <c:numCache>
                <c:formatCode>General</c:formatCode>
                <c:ptCount val="18"/>
                <c:pt idx="0">
                  <c:v>8609832.9893540833</c:v>
                </c:pt>
                <c:pt idx="1">
                  <c:v>9534272.4532500487</c:v>
                </c:pt>
                <c:pt idx="2">
                  <c:v>10422793.144075971</c:v>
                </c:pt>
                <c:pt idx="3">
                  <c:v>11262151.315983493</c:v>
                </c:pt>
                <c:pt idx="4">
                  <c:v>12049252.19998477</c:v>
                </c:pt>
                <c:pt idx="5">
                  <c:v>12781688.811986787</c:v>
                </c:pt>
                <c:pt idx="6">
                  <c:v>13455815.848012464</c:v>
                </c:pt>
                <c:pt idx="7">
                  <c:v>14075478.086468795</c:v>
                </c:pt>
                <c:pt idx="8">
                  <c:v>14644861.036563333</c:v>
                </c:pt>
                <c:pt idx="9">
                  <c:v>15175173.53787248</c:v>
                </c:pt>
                <c:pt idx="10">
                  <c:v>15645002.482937546</c:v>
                </c:pt>
                <c:pt idx="11">
                  <c:v>16078294.128524352</c:v>
                </c:pt>
                <c:pt idx="12">
                  <c:v>16465899.793309592</c:v>
                </c:pt>
                <c:pt idx="13">
                  <c:v>16820074.580946963</c:v>
                </c:pt>
                <c:pt idx="14">
                  <c:v>17167188.413955547</c:v>
                </c:pt>
                <c:pt idx="15">
                  <c:v>17505860.083269052</c:v>
                </c:pt>
                <c:pt idx="16">
                  <c:v>17844424.959589433</c:v>
                </c:pt>
                <c:pt idx="17">
                  <c:v>18195368.041618116</c:v>
                </c:pt>
              </c:numCache>
            </c:numRef>
          </c:val>
          <c:smooth val="0"/>
          <c:extLst>
            <c:ext xmlns:c16="http://schemas.microsoft.com/office/drawing/2014/chart" uri="{C3380CC4-5D6E-409C-BE32-E72D297353CC}">
              <c16:uniqueId val="{00000002-F1C1-4F42-89B9-5DB031C6B65A}"/>
            </c:ext>
          </c:extLst>
        </c:ser>
        <c:ser>
          <c:idx val="3"/>
          <c:order val="3"/>
          <c:tx>
            <c:strRef>
              <c:f>Sheet1!$D$1</c:f>
              <c:strCache>
                <c:ptCount val="1"/>
                <c:pt idx="0">
                  <c:v>Subset of ARV Exposed HEU Population</c:v>
                </c:pt>
              </c:strCache>
            </c:strRef>
          </c:tx>
          <c:spPr>
            <a:ln w="57150" cap="rnd">
              <a:solidFill>
                <a:schemeClr val="accent4"/>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Sheet1!$D$2:$D$19</c:f>
              <c:numCache>
                <c:formatCode>0</c:formatCode>
                <c:ptCount val="18"/>
                <c:pt idx="0">
                  <c:v>64517</c:v>
                </c:pt>
                <c:pt idx="1">
                  <c:v>82894</c:v>
                </c:pt>
                <c:pt idx="2">
                  <c:v>109233</c:v>
                </c:pt>
                <c:pt idx="3">
                  <c:v>168969</c:v>
                </c:pt>
                <c:pt idx="4">
                  <c:v>285059</c:v>
                </c:pt>
                <c:pt idx="5">
                  <c:v>491474</c:v>
                </c:pt>
                <c:pt idx="6">
                  <c:v>795325</c:v>
                </c:pt>
                <c:pt idx="7">
                  <c:v>1227975</c:v>
                </c:pt>
                <c:pt idx="8">
                  <c:v>1790044</c:v>
                </c:pt>
                <c:pt idx="9">
                  <c:v>2458164</c:v>
                </c:pt>
                <c:pt idx="10">
                  <c:v>3205052</c:v>
                </c:pt>
                <c:pt idx="11">
                  <c:v>4013394</c:v>
                </c:pt>
                <c:pt idx="12">
                  <c:v>4879900</c:v>
                </c:pt>
                <c:pt idx="13">
                  <c:v>5794240</c:v>
                </c:pt>
                <c:pt idx="14">
                  <c:v>6782217</c:v>
                </c:pt>
                <c:pt idx="15">
                  <c:v>7764524</c:v>
                </c:pt>
                <c:pt idx="16">
                  <c:v>8757905</c:v>
                </c:pt>
                <c:pt idx="17">
                  <c:v>9765885</c:v>
                </c:pt>
              </c:numCache>
            </c:numRef>
          </c:val>
          <c:smooth val="0"/>
          <c:extLst>
            <c:ext xmlns:c16="http://schemas.microsoft.com/office/drawing/2014/chart" uri="{C3380CC4-5D6E-409C-BE32-E72D297353CC}">
              <c16:uniqueId val="{00000003-F1C1-4F42-89B9-5DB031C6B65A}"/>
            </c:ext>
          </c:extLst>
        </c:ser>
        <c:ser>
          <c:idx val="4"/>
          <c:order val="4"/>
          <c:tx>
            <c:strRef>
              <c:f>Sheet1!$E$1</c:f>
              <c:strCache>
                <c:ptCount val="1"/>
                <c:pt idx="0">
                  <c:v>Lower Bound - Ttl AHEU Pop</c:v>
                </c:pt>
              </c:strCache>
            </c:strRef>
          </c:tx>
          <c:spPr>
            <a:ln w="57150" cap="rnd">
              <a:solidFill>
                <a:schemeClr val="accent5"/>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Sheet1!$E$2:$E$19</c:f>
              <c:numCache>
                <c:formatCode>0</c:formatCode>
                <c:ptCount val="18"/>
                <c:pt idx="0">
                  <c:v>48930.823627036538</c:v>
                </c:pt>
                <c:pt idx="1">
                  <c:v>62869.472645817106</c:v>
                </c:pt>
                <c:pt idx="2">
                  <c:v>82846.905199405679</c:v>
                </c:pt>
                <c:pt idx="3">
                  <c:v>128152.81403930341</c:v>
                </c:pt>
                <c:pt idx="4">
                  <c:v>216201.13970649181</c:v>
                </c:pt>
                <c:pt idx="5">
                  <c:v>372753.51865043899</c:v>
                </c:pt>
                <c:pt idx="6">
                  <c:v>603206.07938213239</c:v>
                </c:pt>
                <c:pt idx="7">
                  <c:v>931355.93144635495</c:v>
                </c:pt>
                <c:pt idx="8">
                  <c:v>1357679.7124549928</c:v>
                </c:pt>
                <c:pt idx="9">
                  <c:v>1864457.1783588396</c:v>
                </c:pt>
                <c:pt idx="10">
                  <c:v>2430985.4967408893</c:v>
                </c:pt>
                <c:pt idx="11">
                  <c:v>3044135.9084988125</c:v>
                </c:pt>
                <c:pt idx="12">
                  <c:v>3701433.5000328235</c:v>
                </c:pt>
                <c:pt idx="13">
                  <c:v>4395028.3031502943</c:v>
                </c:pt>
                <c:pt idx="14">
                  <c:v>5144483.0502784783</c:v>
                </c:pt>
                <c:pt idx="15">
                  <c:v>5889718.38823062</c:v>
                </c:pt>
                <c:pt idx="16">
                  <c:v>6643300.6217548745</c:v>
                </c:pt>
                <c:pt idx="17">
                  <c:v>7407898.219788448</c:v>
                </c:pt>
              </c:numCache>
            </c:numRef>
          </c:val>
          <c:smooth val="0"/>
          <c:extLst>
            <c:ext xmlns:c16="http://schemas.microsoft.com/office/drawing/2014/chart" uri="{C3380CC4-5D6E-409C-BE32-E72D297353CC}">
              <c16:uniqueId val="{00000004-F1C1-4F42-89B9-5DB031C6B65A}"/>
            </c:ext>
          </c:extLst>
        </c:ser>
        <c:ser>
          <c:idx val="5"/>
          <c:order val="5"/>
          <c:tx>
            <c:strRef>
              <c:f>Sheet1!$F$1</c:f>
              <c:strCache>
                <c:ptCount val="1"/>
                <c:pt idx="0">
                  <c:v>Upper Bound - Ttl AHEU Pop</c:v>
                </c:pt>
              </c:strCache>
            </c:strRef>
          </c:tx>
          <c:spPr>
            <a:ln w="57150" cap="rnd">
              <a:solidFill>
                <a:schemeClr val="accent2">
                  <a:lumMod val="75000"/>
                </a:schemeClr>
              </a:solidFill>
              <a:round/>
            </a:ln>
            <a:effectLst/>
          </c:spPr>
          <c:marker>
            <c:symbol val="none"/>
          </c:marker>
          <c:cat>
            <c:numLit>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Lit>
          </c:cat>
          <c:val>
            <c:numRef>
              <c:f>Sheet1!$F$2:$F$19</c:f>
              <c:numCache>
                <c:formatCode>0</c:formatCode>
                <c:ptCount val="18"/>
                <c:pt idx="0">
                  <c:v>79120.851169855465</c:v>
                </c:pt>
                <c:pt idx="1">
                  <c:v>101659.56388979481</c:v>
                </c:pt>
                <c:pt idx="2">
                  <c:v>133962.95363556145</c:v>
                </c:pt>
                <c:pt idx="3">
                  <c:v>207222.33918028098</c:v>
                </c:pt>
                <c:pt idx="4">
                  <c:v>349595.95880912244</c:v>
                </c:pt>
                <c:pt idx="5">
                  <c:v>602740.22559984273</c:v>
                </c:pt>
                <c:pt idx="6">
                  <c:v>975380.64755255531</c:v>
                </c:pt>
                <c:pt idx="7">
                  <c:v>1505997.0090830768</c:v>
                </c:pt>
                <c:pt idx="8">
                  <c:v>2195360.0326180155</c:v>
                </c:pt>
                <c:pt idx="9">
                  <c:v>3014816.1824095785</c:v>
                </c:pt>
                <c:pt idx="10">
                  <c:v>3930889.1099541755</c:v>
                </c:pt>
                <c:pt idx="11">
                  <c:v>4922349.684556229</c:v>
                </c:pt>
                <c:pt idx="12">
                  <c:v>5985195.9853879446</c:v>
                </c:pt>
                <c:pt idx="13">
                  <c:v>7106734.6605210407</c:v>
                </c:pt>
                <c:pt idx="14">
                  <c:v>8318598.5324467579</c:v>
                </c:pt>
                <c:pt idx="15">
                  <c:v>9523639.651170468</c:v>
                </c:pt>
                <c:pt idx="16">
                  <c:v>10742177.650060289</c:v>
                </c:pt>
                <c:pt idx="17">
                  <c:v>11978527.417254658</c:v>
                </c:pt>
              </c:numCache>
            </c:numRef>
          </c:val>
          <c:smooth val="0"/>
          <c:extLst>
            <c:ext xmlns:c16="http://schemas.microsoft.com/office/drawing/2014/chart" uri="{C3380CC4-5D6E-409C-BE32-E72D297353CC}">
              <c16:uniqueId val="{00000005-F1C1-4F42-89B9-5DB031C6B65A}"/>
            </c:ext>
          </c:extLst>
        </c:ser>
        <c:dLbls>
          <c:showLegendKey val="0"/>
          <c:showVal val="0"/>
          <c:showCatName val="0"/>
          <c:showSerName val="0"/>
          <c:showPercent val="0"/>
          <c:showBubbleSize val="0"/>
        </c:dLbls>
        <c:smooth val="0"/>
        <c:axId val="615924584"/>
        <c:axId val="615920648"/>
      </c:lineChart>
      <c:catAx>
        <c:axId val="61592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en-US"/>
          </a:p>
        </c:txPr>
        <c:crossAx val="615920648"/>
        <c:crosses val="autoZero"/>
        <c:auto val="1"/>
        <c:lblAlgn val="ctr"/>
        <c:lblOffset val="100"/>
        <c:noMultiLvlLbl val="0"/>
      </c:catAx>
      <c:valAx>
        <c:axId val="6159206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15924584"/>
        <c:crosses val="autoZero"/>
        <c:crossBetween val="between"/>
        <c:dispUnits>
          <c:builtInUnit val="millions"/>
          <c:dispUnitsLbl>
            <c:layout>
              <c:manualLayout>
                <c:xMode val="edge"/>
                <c:yMode val="edge"/>
                <c:x val="1.2500000000000001E-2"/>
                <c:y val="0.40646369203849519"/>
              </c:manualLayout>
            </c:layout>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en-US" sz="2400" b="1" dirty="0" err="1"/>
                    <a:t>Miillions</a:t>
                  </a:r>
                  <a:endParaRPr lang="en-US" sz="2400" b="1" dirty="0"/>
                </a:p>
              </c:rich>
            </c:tx>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2.5000000000000001E-2"/>
          <c:y val="0.15024074074074073"/>
          <c:w val="0.94861111111111107"/>
          <c:h val="0.158379119276757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3200" dirty="0">
                <a:solidFill>
                  <a:schemeClr val="accent1">
                    <a:lumMod val="75000"/>
                  </a:schemeClr>
                </a:solidFill>
              </a:rPr>
              <a:t>2017 Composition of HIV-Exposed Children and Adolescents by HIV Status</a:t>
            </a:r>
          </a:p>
        </c:rich>
      </c:tx>
      <c:layout>
        <c:manualLayout>
          <c:xMode val="edge"/>
          <c:yMode val="edge"/>
          <c:x val="8.3126749781277334E-2"/>
          <c:y val="2.0370373340678528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'global by age group'!$C$15</c:f>
              <c:strCache>
                <c:ptCount val="1"/>
                <c:pt idx="0">
                  <c:v>Children HIV-Exposed Uninfected</c:v>
                </c:pt>
              </c:strCache>
            </c:strRef>
          </c:tx>
          <c:spPr>
            <a:solidFill>
              <a:schemeClr val="accent1"/>
            </a:solidFill>
            <a:ln>
              <a:noFill/>
            </a:ln>
            <a:effectLst/>
          </c:spPr>
          <c:invertIfNegative val="0"/>
          <c:cat>
            <c:strRef>
              <c:f>'global by age group'!$D$14:$G$14</c:f>
              <c:strCache>
                <c:ptCount val="4"/>
                <c:pt idx="0">
                  <c:v>0-4 years</c:v>
                </c:pt>
                <c:pt idx="1">
                  <c:v>5-9 years</c:v>
                </c:pt>
                <c:pt idx="2">
                  <c:v>10-14 years</c:v>
                </c:pt>
                <c:pt idx="3">
                  <c:v>15-19 years</c:v>
                </c:pt>
              </c:strCache>
            </c:strRef>
          </c:cat>
          <c:val>
            <c:numRef>
              <c:f>'global by age group'!$D$15:$G$15</c:f>
              <c:numCache>
                <c:formatCode>_(* #,##0_);_(* \(#,##0\);_(* "-"??_);_(@_)</c:formatCode>
                <c:ptCount val="4"/>
                <c:pt idx="0">
                  <c:v>5722396.9222310744</c:v>
                </c:pt>
                <c:pt idx="1">
                  <c:v>4949785.6088091005</c:v>
                </c:pt>
                <c:pt idx="2">
                  <c:v>4162184.4689598237</c:v>
                </c:pt>
                <c:pt idx="3">
                  <c:v>3698668.82154764</c:v>
                </c:pt>
              </c:numCache>
            </c:numRef>
          </c:val>
          <c:extLst>
            <c:ext xmlns:c16="http://schemas.microsoft.com/office/drawing/2014/chart" uri="{C3380CC4-5D6E-409C-BE32-E72D297353CC}">
              <c16:uniqueId val="{00000000-E4D7-4716-BB21-DE00C30797B3}"/>
            </c:ext>
          </c:extLst>
        </c:ser>
        <c:ser>
          <c:idx val="1"/>
          <c:order val="1"/>
          <c:tx>
            <c:strRef>
              <c:f>'global by age group'!$C$16</c:f>
              <c:strCache>
                <c:ptCount val="1"/>
                <c:pt idx="0">
                  <c:v>Children Living with HIV</c:v>
                </c:pt>
              </c:strCache>
            </c:strRef>
          </c:tx>
          <c:spPr>
            <a:solidFill>
              <a:schemeClr val="accent2"/>
            </a:solidFill>
            <a:ln>
              <a:noFill/>
            </a:ln>
            <a:effectLst/>
          </c:spPr>
          <c:invertIfNegative val="0"/>
          <c:cat>
            <c:strRef>
              <c:f>'global by age group'!$D$14:$G$14</c:f>
              <c:strCache>
                <c:ptCount val="4"/>
                <c:pt idx="0">
                  <c:v>0-4 years</c:v>
                </c:pt>
                <c:pt idx="1">
                  <c:v>5-9 years</c:v>
                </c:pt>
                <c:pt idx="2">
                  <c:v>10-14 years</c:v>
                </c:pt>
                <c:pt idx="3">
                  <c:v>15-19 years</c:v>
                </c:pt>
              </c:strCache>
            </c:strRef>
          </c:cat>
          <c:val>
            <c:numRef>
              <c:f>'global by age group'!$D$16:$G$16</c:f>
              <c:numCache>
                <c:formatCode>_(* #,##0_);_(* \(#,##0\);_(* "-"??_);_(@_)</c:formatCode>
                <c:ptCount val="4"/>
                <c:pt idx="0">
                  <c:v>576536.61465</c:v>
                </c:pt>
                <c:pt idx="1">
                  <c:v>639658.36739999999</c:v>
                </c:pt>
                <c:pt idx="2">
                  <c:v>606732.48147999996</c:v>
                </c:pt>
                <c:pt idx="3">
                  <c:v>1189531.2798899999</c:v>
                </c:pt>
              </c:numCache>
            </c:numRef>
          </c:val>
          <c:extLst>
            <c:ext xmlns:c16="http://schemas.microsoft.com/office/drawing/2014/chart" uri="{C3380CC4-5D6E-409C-BE32-E72D297353CC}">
              <c16:uniqueId val="{00000001-E4D7-4716-BB21-DE00C30797B3}"/>
            </c:ext>
          </c:extLst>
        </c:ser>
        <c:dLbls>
          <c:showLegendKey val="0"/>
          <c:showVal val="0"/>
          <c:showCatName val="0"/>
          <c:showSerName val="0"/>
          <c:showPercent val="0"/>
          <c:showBubbleSize val="0"/>
        </c:dLbls>
        <c:gapWidth val="267"/>
        <c:overlap val="-43"/>
        <c:axId val="617092104"/>
        <c:axId val="617091448"/>
      </c:barChart>
      <c:catAx>
        <c:axId val="6170921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617091448"/>
        <c:crosses val="autoZero"/>
        <c:auto val="1"/>
        <c:lblAlgn val="ctr"/>
        <c:lblOffset val="100"/>
        <c:noMultiLvlLbl val="0"/>
      </c:catAx>
      <c:valAx>
        <c:axId val="617091448"/>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617092104"/>
        <c:crosses val="autoZero"/>
        <c:crossBetween val="between"/>
        <c:dispUnits>
          <c:builtInUnit val="millions"/>
          <c:dispUnitsLbl>
            <c:layout>
              <c:manualLayout>
                <c:xMode val="edge"/>
                <c:yMode val="edge"/>
                <c:x val="1.5277777777777777E-2"/>
                <c:y val="0.42822747156605423"/>
              </c:manualLayout>
            </c:layout>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7.7262248468941364E-2"/>
          <c:y val="0.88856253843139965"/>
          <c:w val="0.92047550306211723"/>
          <c:h val="0.111437461568600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0.83969</cdr:x>
      <cdr:y>0.05714</cdr:y>
    </cdr:from>
    <cdr:to>
      <cdr:x>0.99365</cdr:x>
      <cdr:y>0.12698</cdr:y>
    </cdr:to>
    <cdr:pic>
      <cdr:nvPicPr>
        <cdr:cNvPr id="9" name="chart">
          <a:extLst xmlns:a="http://schemas.openxmlformats.org/drawingml/2006/main">
            <a:ext uri="{FF2B5EF4-FFF2-40B4-BE49-F238E27FC236}">
              <a16:creationId xmlns:a16="http://schemas.microsoft.com/office/drawing/2014/main" id="{4631D629-501D-46EC-88C3-FF51B93B8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78133" y="391884"/>
          <a:ext cx="1407810" cy="478971"/>
        </a:xfrm>
        <a:prstGeom xmlns:a="http://schemas.openxmlformats.org/drawingml/2006/main" prst="rect">
          <a:avLst/>
        </a:prstGeom>
      </cdr:spPr>
    </cdr:pic>
  </cdr:relSizeAnchor>
  <cdr:relSizeAnchor xmlns:cdr="http://schemas.openxmlformats.org/drawingml/2006/chartDrawing">
    <cdr:from>
      <cdr:x>0.80233</cdr:x>
      <cdr:y>0.95624</cdr:y>
    </cdr:from>
    <cdr:to>
      <cdr:x>1</cdr:x>
      <cdr:y>1</cdr:y>
    </cdr:to>
    <cdr:sp macro="" textlink="">
      <cdr:nvSpPr>
        <cdr:cNvPr id="2" name="TextBox 1">
          <a:extLst xmlns:a="http://schemas.openxmlformats.org/drawingml/2006/main">
            <a:ext uri="{FF2B5EF4-FFF2-40B4-BE49-F238E27FC236}">
              <a16:creationId xmlns:a16="http://schemas.microsoft.com/office/drawing/2014/main" id="{0558FFEF-ADED-4924-8D00-B97D21A14C55}"/>
            </a:ext>
          </a:extLst>
        </cdr:cNvPr>
        <cdr:cNvSpPr txBox="1"/>
      </cdr:nvSpPr>
      <cdr:spPr>
        <a:xfrm xmlns:a="http://schemas.openxmlformats.org/drawingml/2006/main">
          <a:off x="7336466" y="6557918"/>
          <a:ext cx="1807533"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Source: UNAIDS 2018</a:t>
          </a:r>
        </a:p>
      </cdr:txBody>
    </cdr:sp>
  </cdr:relSizeAnchor>
</c:userShapes>
</file>

<file path=ppt/drawings/drawing2.xml><?xml version="1.0" encoding="utf-8"?>
<c:userShapes xmlns:c="http://schemas.openxmlformats.org/drawingml/2006/chart">
  <cdr:relSizeAnchor xmlns:cdr="http://schemas.openxmlformats.org/drawingml/2006/chartDrawing">
    <cdr:from>
      <cdr:x>0.83969</cdr:x>
      <cdr:y>0.05714</cdr:y>
    </cdr:from>
    <cdr:to>
      <cdr:x>0.99365</cdr:x>
      <cdr:y>0.12698</cdr:y>
    </cdr:to>
    <cdr:pic>
      <cdr:nvPicPr>
        <cdr:cNvPr id="9" name="chart">
          <a:extLst xmlns:a="http://schemas.openxmlformats.org/drawingml/2006/main">
            <a:ext uri="{FF2B5EF4-FFF2-40B4-BE49-F238E27FC236}">
              <a16:creationId xmlns:a16="http://schemas.microsoft.com/office/drawing/2014/main" id="{4631D629-501D-46EC-88C3-FF51B93B8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78133" y="391884"/>
          <a:ext cx="1407810" cy="478971"/>
        </a:xfrm>
        <a:prstGeom xmlns:a="http://schemas.openxmlformats.org/drawingml/2006/main" prst="rect">
          <a:avLst/>
        </a:prstGeom>
      </cdr:spPr>
    </cdr:pic>
  </cdr:relSizeAnchor>
  <cdr:relSizeAnchor xmlns:cdr="http://schemas.openxmlformats.org/drawingml/2006/chartDrawing">
    <cdr:from>
      <cdr:x>0.80233</cdr:x>
      <cdr:y>0.95624</cdr:y>
    </cdr:from>
    <cdr:to>
      <cdr:x>1</cdr:x>
      <cdr:y>1</cdr:y>
    </cdr:to>
    <cdr:sp macro="" textlink="">
      <cdr:nvSpPr>
        <cdr:cNvPr id="2" name="TextBox 1">
          <a:extLst xmlns:a="http://schemas.openxmlformats.org/drawingml/2006/main">
            <a:ext uri="{FF2B5EF4-FFF2-40B4-BE49-F238E27FC236}">
              <a16:creationId xmlns:a16="http://schemas.microsoft.com/office/drawing/2014/main" id="{0558FFEF-ADED-4924-8D00-B97D21A14C55}"/>
            </a:ext>
          </a:extLst>
        </cdr:cNvPr>
        <cdr:cNvSpPr txBox="1"/>
      </cdr:nvSpPr>
      <cdr:spPr>
        <a:xfrm xmlns:a="http://schemas.openxmlformats.org/drawingml/2006/main">
          <a:off x="7336466" y="6557918"/>
          <a:ext cx="1807533"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Source: UNAIDS 2018</a:t>
          </a:r>
        </a:p>
      </cdr:txBody>
    </cdr:sp>
  </cdr:relSizeAnchor>
</c:userShapes>
</file>

<file path=ppt/drawings/drawing3.xml><?xml version="1.0" encoding="utf-8"?>
<c:userShapes xmlns:c="http://schemas.openxmlformats.org/drawingml/2006/chart">
  <cdr:relSizeAnchor xmlns:cdr="http://schemas.openxmlformats.org/drawingml/2006/chartDrawing">
    <cdr:from>
      <cdr:x>0.83969</cdr:x>
      <cdr:y>0.05714</cdr:y>
    </cdr:from>
    <cdr:to>
      <cdr:x>0.99365</cdr:x>
      <cdr:y>0.12698</cdr:y>
    </cdr:to>
    <cdr:pic>
      <cdr:nvPicPr>
        <cdr:cNvPr id="9" name="chart">
          <a:extLst xmlns:a="http://schemas.openxmlformats.org/drawingml/2006/main">
            <a:ext uri="{FF2B5EF4-FFF2-40B4-BE49-F238E27FC236}">
              <a16:creationId xmlns:a16="http://schemas.microsoft.com/office/drawing/2014/main" id="{4631D629-501D-46EC-88C3-FF51B93B8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78133" y="391884"/>
          <a:ext cx="1407810" cy="478971"/>
        </a:xfrm>
        <a:prstGeom xmlns:a="http://schemas.openxmlformats.org/drawingml/2006/main" prst="rect">
          <a:avLst/>
        </a:prstGeom>
      </cdr:spPr>
    </cdr:pic>
  </cdr:relSizeAnchor>
  <cdr:relSizeAnchor xmlns:cdr="http://schemas.openxmlformats.org/drawingml/2006/chartDrawing">
    <cdr:from>
      <cdr:x>0.80233</cdr:x>
      <cdr:y>0.95624</cdr:y>
    </cdr:from>
    <cdr:to>
      <cdr:x>1</cdr:x>
      <cdr:y>1</cdr:y>
    </cdr:to>
    <cdr:sp macro="" textlink="">
      <cdr:nvSpPr>
        <cdr:cNvPr id="2" name="TextBox 1">
          <a:extLst xmlns:a="http://schemas.openxmlformats.org/drawingml/2006/main">
            <a:ext uri="{FF2B5EF4-FFF2-40B4-BE49-F238E27FC236}">
              <a16:creationId xmlns:a16="http://schemas.microsoft.com/office/drawing/2014/main" id="{0558FFEF-ADED-4924-8D00-B97D21A14C55}"/>
            </a:ext>
          </a:extLst>
        </cdr:cNvPr>
        <cdr:cNvSpPr txBox="1"/>
      </cdr:nvSpPr>
      <cdr:spPr>
        <a:xfrm xmlns:a="http://schemas.openxmlformats.org/drawingml/2006/main">
          <a:off x="7336466" y="6557918"/>
          <a:ext cx="1807533"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Source: UNAIDS 2018</a:t>
          </a:r>
        </a:p>
      </cdr:txBody>
    </cdr:sp>
  </cdr:relSizeAnchor>
  <cdr:relSizeAnchor xmlns:cdr="http://schemas.openxmlformats.org/drawingml/2006/chartDrawing">
    <cdr:from>
      <cdr:x>0.91363</cdr:x>
      <cdr:y>0.33896</cdr:y>
    </cdr:from>
    <cdr:to>
      <cdr:x>0.96944</cdr:x>
      <cdr:y>0.45057</cdr:y>
    </cdr:to>
    <cdr:sp macro="" textlink="">
      <cdr:nvSpPr>
        <cdr:cNvPr id="4" name="Arrow: Right 3">
          <a:extLst xmlns:a="http://schemas.openxmlformats.org/drawingml/2006/main">
            <a:ext uri="{FF2B5EF4-FFF2-40B4-BE49-F238E27FC236}">
              <a16:creationId xmlns:a16="http://schemas.microsoft.com/office/drawing/2014/main" id="{474B4EE1-82DB-4542-B0C3-0601544CB607}"/>
            </a:ext>
          </a:extLst>
        </cdr:cNvPr>
        <cdr:cNvSpPr/>
      </cdr:nvSpPr>
      <cdr:spPr>
        <a:xfrm xmlns:a="http://schemas.openxmlformats.org/drawingml/2006/main" rot="17614385">
          <a:off x="8226692" y="2452116"/>
          <a:ext cx="765419" cy="510363"/>
        </a:xfrm>
        <a:prstGeom xmlns:a="http://schemas.openxmlformats.org/drawingml/2006/main" prst="rightArrow">
          <a:avLst/>
        </a:prstGeom>
        <a:solidFill xmlns:a="http://schemas.openxmlformats.org/drawingml/2006/main">
          <a:srgbClr val="C00000"/>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0.83969</cdr:x>
      <cdr:y>0.05714</cdr:y>
    </cdr:from>
    <cdr:to>
      <cdr:x>0.99365</cdr:x>
      <cdr:y>0.12698</cdr:y>
    </cdr:to>
    <cdr:pic>
      <cdr:nvPicPr>
        <cdr:cNvPr id="9" name="chart">
          <a:extLst xmlns:a="http://schemas.openxmlformats.org/drawingml/2006/main">
            <a:ext uri="{FF2B5EF4-FFF2-40B4-BE49-F238E27FC236}">
              <a16:creationId xmlns:a16="http://schemas.microsoft.com/office/drawing/2014/main" id="{4631D629-501D-46EC-88C3-FF51B93B8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78133" y="391884"/>
          <a:ext cx="1407810" cy="478971"/>
        </a:xfrm>
        <a:prstGeom xmlns:a="http://schemas.openxmlformats.org/drawingml/2006/main" prst="rect">
          <a:avLst/>
        </a:prstGeom>
      </cdr:spPr>
    </cdr:pic>
  </cdr:relSizeAnchor>
  <cdr:relSizeAnchor xmlns:cdr="http://schemas.openxmlformats.org/drawingml/2006/chartDrawing">
    <cdr:from>
      <cdr:x>0.80233</cdr:x>
      <cdr:y>0.95624</cdr:y>
    </cdr:from>
    <cdr:to>
      <cdr:x>1</cdr:x>
      <cdr:y>1</cdr:y>
    </cdr:to>
    <cdr:sp macro="" textlink="">
      <cdr:nvSpPr>
        <cdr:cNvPr id="2" name="TextBox 1">
          <a:extLst xmlns:a="http://schemas.openxmlformats.org/drawingml/2006/main">
            <a:ext uri="{FF2B5EF4-FFF2-40B4-BE49-F238E27FC236}">
              <a16:creationId xmlns:a16="http://schemas.microsoft.com/office/drawing/2014/main" id="{0558FFEF-ADED-4924-8D00-B97D21A14C55}"/>
            </a:ext>
          </a:extLst>
        </cdr:cNvPr>
        <cdr:cNvSpPr txBox="1"/>
      </cdr:nvSpPr>
      <cdr:spPr>
        <a:xfrm xmlns:a="http://schemas.openxmlformats.org/drawingml/2006/main">
          <a:off x="7336466" y="6557918"/>
          <a:ext cx="1807533"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Source: UNAIDS 2018</a:t>
          </a:r>
        </a:p>
      </cdr:txBody>
    </cdr:sp>
  </cdr:relSizeAnchor>
  <cdr:relSizeAnchor xmlns:cdr="http://schemas.openxmlformats.org/drawingml/2006/chartDrawing">
    <cdr:from>
      <cdr:x>0.91363</cdr:x>
      <cdr:y>0.33896</cdr:y>
    </cdr:from>
    <cdr:to>
      <cdr:x>0.96944</cdr:x>
      <cdr:y>0.45057</cdr:y>
    </cdr:to>
    <cdr:sp macro="" textlink="">
      <cdr:nvSpPr>
        <cdr:cNvPr id="4" name="Arrow: Right 3">
          <a:extLst xmlns:a="http://schemas.openxmlformats.org/drawingml/2006/main">
            <a:ext uri="{FF2B5EF4-FFF2-40B4-BE49-F238E27FC236}">
              <a16:creationId xmlns:a16="http://schemas.microsoft.com/office/drawing/2014/main" id="{474B4EE1-82DB-4542-B0C3-0601544CB607}"/>
            </a:ext>
          </a:extLst>
        </cdr:cNvPr>
        <cdr:cNvSpPr/>
      </cdr:nvSpPr>
      <cdr:spPr>
        <a:xfrm xmlns:a="http://schemas.openxmlformats.org/drawingml/2006/main" rot="17614385">
          <a:off x="8226692" y="2452116"/>
          <a:ext cx="765419" cy="510363"/>
        </a:xfrm>
        <a:prstGeom xmlns:a="http://schemas.openxmlformats.org/drawingml/2006/main" prst="rightArrow">
          <a:avLst/>
        </a:prstGeom>
        <a:solidFill xmlns:a="http://schemas.openxmlformats.org/drawingml/2006/main">
          <a:srgbClr val="C00000"/>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0.45207</cdr:x>
      <cdr:y>0.5836</cdr:y>
    </cdr:from>
    <cdr:to>
      <cdr:x>0.85079</cdr:x>
      <cdr:y>0.7963</cdr:y>
    </cdr:to>
    <cdr:sp macro="" textlink="">
      <cdr:nvSpPr>
        <cdr:cNvPr id="5" name="Rectangle 4">
          <a:extLst xmlns:a="http://schemas.openxmlformats.org/drawingml/2006/main">
            <a:ext uri="{FF2B5EF4-FFF2-40B4-BE49-F238E27FC236}">
              <a16:creationId xmlns:a16="http://schemas.microsoft.com/office/drawing/2014/main" id="{771FFE1C-BB03-4C9C-8871-E2A0674CA6C9}"/>
            </a:ext>
          </a:extLst>
        </cdr:cNvPr>
        <cdr:cNvSpPr/>
      </cdr:nvSpPr>
      <cdr:spPr>
        <a:xfrm xmlns:a="http://schemas.openxmlformats.org/drawingml/2006/main">
          <a:off x="4133697" y="4002310"/>
          <a:ext cx="3645959" cy="1458686"/>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solidFill>
                <a:schemeClr val="tx1"/>
              </a:solidFill>
            </a:rPr>
            <a:t>103% increase in the HEU child population between 2000-2017 </a:t>
          </a:r>
        </a:p>
      </cdr:txBody>
    </cdr:sp>
  </cdr:relSizeAnchor>
</c:userShapes>
</file>

<file path=ppt/drawings/drawing5.xml><?xml version="1.0" encoding="utf-8"?>
<c:userShapes xmlns:c="http://schemas.openxmlformats.org/drawingml/2006/chart">
  <cdr:relSizeAnchor xmlns:cdr="http://schemas.openxmlformats.org/drawingml/2006/chartDrawing">
    <cdr:from>
      <cdr:x>0.82604</cdr:x>
      <cdr:y>0.09689</cdr:y>
    </cdr:from>
    <cdr:to>
      <cdr:x>0.98</cdr:x>
      <cdr:y>0.1699</cdr:y>
    </cdr:to>
    <cdr:pic>
      <cdr:nvPicPr>
        <cdr:cNvPr id="2" name="chart">
          <a:extLst xmlns:a="http://schemas.openxmlformats.org/drawingml/2006/main">
            <a:ext uri="{FF2B5EF4-FFF2-40B4-BE49-F238E27FC236}">
              <a16:creationId xmlns:a16="http://schemas.microsoft.com/office/drawing/2014/main" id="{D45EFA15-EC52-41F3-9FA5-71B5C46D225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553300" y="664440"/>
          <a:ext cx="1407810" cy="50074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45434-14DB-4864-882E-81927F14EB0E}" type="datetimeFigureOut">
              <a:rPr lang="en-US" smtClean="0"/>
              <a:t>7/22/2018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66867-A815-4A23-A4CB-79204DCB20A9}" type="slidenum">
              <a:rPr lang="en-US" smtClean="0"/>
              <a:t>‹#›</a:t>
            </a:fld>
            <a:endParaRPr lang="en-US"/>
          </a:p>
        </p:txBody>
      </p:sp>
    </p:spTree>
    <p:extLst>
      <p:ext uri="{BB962C8B-B14F-4D97-AF65-F5344CB8AC3E}">
        <p14:creationId xmlns:p14="http://schemas.microsoft.com/office/powerpoint/2010/main" val="69943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HEU children have differing HIV viral exposure during gestation.  For example, some HEU infants are born to women who enter pregnancy virally suppressed while others are exposed to incident HIV infection in utero.</a:t>
            </a:r>
          </a:p>
          <a:p>
            <a:endParaRPr lang="en-US" dirty="0"/>
          </a:p>
          <a:p>
            <a:r>
              <a:rPr lang="en-US" dirty="0"/>
              <a:t>Our current HEU adolescents are less likely to have been exposed to triple ARVs in utero compared with an infant born in the last year.</a:t>
            </a:r>
          </a:p>
          <a:p>
            <a:endParaRPr lang="en-US" dirty="0"/>
          </a:p>
          <a:p>
            <a:r>
              <a:rPr lang="en-US" dirty="0"/>
              <a:t>An infant born in the last year is likely to be exposed to a significantly different ARV regimen than an infant born 5 years ago, as more ARV options emerge.</a:t>
            </a:r>
          </a:p>
        </p:txBody>
      </p:sp>
      <p:sp>
        <p:nvSpPr>
          <p:cNvPr id="4" name="Slide Number Placeholder 3"/>
          <p:cNvSpPr>
            <a:spLocks noGrp="1"/>
          </p:cNvSpPr>
          <p:nvPr>
            <p:ph type="sldNum" sz="quarter" idx="10"/>
          </p:nvPr>
        </p:nvSpPr>
        <p:spPr/>
        <p:txBody>
          <a:bodyPr/>
          <a:lstStyle/>
          <a:p>
            <a:fld id="{FE266867-A815-4A23-A4CB-79204DCB20A9}" type="slidenum">
              <a:rPr lang="en-US" smtClean="0"/>
              <a:t>4</a:t>
            </a:fld>
            <a:endParaRPr lang="en-US"/>
          </a:p>
        </p:txBody>
      </p:sp>
    </p:spTree>
    <p:extLst>
      <p:ext uri="{BB962C8B-B14F-4D97-AF65-F5344CB8AC3E}">
        <p14:creationId xmlns:p14="http://schemas.microsoft.com/office/powerpoint/2010/main" val="333159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Mothers of HUUs participated in mefloquine with </a:t>
            </a:r>
            <a:r>
              <a:rPr lang="en-US" dirty="0" err="1"/>
              <a:t>sulphadoxine</a:t>
            </a:r>
            <a:r>
              <a:rPr lang="en-US" dirty="0"/>
              <a:t>-pyrimethamine RCT to evaluate intermittent preventative malaria in pregnancy.   Results showed no difference in morbidity, mortality or nutritional status of HUU infants by arm.</a:t>
            </a:r>
          </a:p>
          <a:p>
            <a:endParaRPr lang="en-US" dirty="0"/>
          </a:p>
          <a:p>
            <a:r>
              <a:rPr lang="en-US" dirty="0"/>
              <a:t>Option B+ adopted in Mozambique in 2013. (EFV-TDF)-3TC.  Prior to that, ART with NVP or EFV + 3TC/CBV or stavudine (d4T) </a:t>
            </a:r>
          </a:p>
          <a:p>
            <a:endParaRPr lang="en-US" dirty="0"/>
          </a:p>
          <a:p>
            <a:r>
              <a:rPr lang="en-US" dirty="0"/>
              <a:t>All HEUs were supposed to attend H-RPOCs and mother-infant pairs consented at 1 month of life for study passive study participation.</a:t>
            </a:r>
          </a:p>
        </p:txBody>
      </p:sp>
      <p:sp>
        <p:nvSpPr>
          <p:cNvPr id="4" name="Slide Number Placeholder 3"/>
          <p:cNvSpPr>
            <a:spLocks noGrp="1"/>
          </p:cNvSpPr>
          <p:nvPr>
            <p:ph type="sldNum" sz="quarter" idx="10"/>
          </p:nvPr>
        </p:nvSpPr>
        <p:spPr/>
        <p:txBody>
          <a:bodyPr/>
          <a:lstStyle/>
          <a:p>
            <a:fld id="{FE266867-A815-4A23-A4CB-79204DCB20A9}" type="slidenum">
              <a:rPr lang="en-US" smtClean="0"/>
              <a:t>17</a:t>
            </a:fld>
            <a:endParaRPr lang="en-US"/>
          </a:p>
        </p:txBody>
      </p:sp>
    </p:spTree>
    <p:extLst>
      <p:ext uri="{BB962C8B-B14F-4D97-AF65-F5344CB8AC3E}">
        <p14:creationId xmlns:p14="http://schemas.microsoft.com/office/powerpoint/2010/main" val="371633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Mothers of HUUs participated in mefloquine with </a:t>
            </a:r>
            <a:r>
              <a:rPr lang="en-US" dirty="0" err="1"/>
              <a:t>sulphadoxine</a:t>
            </a:r>
            <a:r>
              <a:rPr lang="en-US" dirty="0"/>
              <a:t>-pyrimethamine RCT to evaluate intermittent preventative malaria in pregnancy.   Results showed no difference in morbidity, mortality or nutritional status of HUU infants by arm.</a:t>
            </a:r>
          </a:p>
          <a:p>
            <a:endParaRPr lang="en-US" dirty="0"/>
          </a:p>
          <a:p>
            <a:r>
              <a:rPr lang="en-US" dirty="0"/>
              <a:t>Option B+ adopted in Mozambique in 2013. (EFV-TDF)-3TC.  Prior to that, ART with NVP or EFV + 3TC/CBV or stavudine (d4T) </a:t>
            </a:r>
          </a:p>
          <a:p>
            <a:endParaRPr lang="en-US" dirty="0"/>
          </a:p>
          <a:p>
            <a:r>
              <a:rPr lang="en-US" dirty="0"/>
              <a:t>All HEUs were supposed to attend H-RPOCs and mother-infant pairs consented at 1 month of life for study passive study participation.</a:t>
            </a:r>
          </a:p>
        </p:txBody>
      </p:sp>
      <p:sp>
        <p:nvSpPr>
          <p:cNvPr id="4" name="Slide Number Placeholder 3"/>
          <p:cNvSpPr>
            <a:spLocks noGrp="1"/>
          </p:cNvSpPr>
          <p:nvPr>
            <p:ph type="sldNum" sz="quarter" idx="10"/>
          </p:nvPr>
        </p:nvSpPr>
        <p:spPr/>
        <p:txBody>
          <a:bodyPr/>
          <a:lstStyle/>
          <a:p>
            <a:fld id="{FE266867-A815-4A23-A4CB-79204DCB20A9}" type="slidenum">
              <a:rPr lang="en-US" smtClean="0"/>
              <a:t>18</a:t>
            </a:fld>
            <a:endParaRPr lang="en-US"/>
          </a:p>
        </p:txBody>
      </p:sp>
    </p:spTree>
    <p:extLst>
      <p:ext uri="{BB962C8B-B14F-4D97-AF65-F5344CB8AC3E}">
        <p14:creationId xmlns:p14="http://schemas.microsoft.com/office/powerpoint/2010/main" val="35479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Limitations: </a:t>
            </a:r>
          </a:p>
          <a:p>
            <a:r>
              <a:rPr lang="en-US" dirty="0"/>
              <a:t>Period of study crosses a period where maternal ART was used for advanced HIV disease and then transition of Option B+</a:t>
            </a:r>
          </a:p>
          <a:p>
            <a:r>
              <a:rPr lang="en-US" dirty="0"/>
              <a:t>HUU  infants were followed in a controlled study setting where HEU infants were passively followed, with significantly higher incidence of missing data</a:t>
            </a:r>
          </a:p>
          <a:p>
            <a:r>
              <a:rPr lang="en-US" dirty="0"/>
              <a:t>HUU infant feeding practices was not recorded preventing comparison of this covariate between HEU and HUU infants.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t>1</a:t>
            </a:r>
            <a:r>
              <a:rPr lang="en-US" sz="1200" dirty="0"/>
              <a:t>After adjustment for child sex, birth weight, mode of delivery, location of delivery, gestational age at birth, maternal or child use of cotrimoxazole, child ARV prophylaxis. </a:t>
            </a:r>
          </a:p>
          <a:p>
            <a:endParaRPr lang="en-US" dirty="0"/>
          </a:p>
        </p:txBody>
      </p:sp>
      <p:sp>
        <p:nvSpPr>
          <p:cNvPr id="4" name="Slide Number Placeholder 3"/>
          <p:cNvSpPr>
            <a:spLocks noGrp="1"/>
          </p:cNvSpPr>
          <p:nvPr>
            <p:ph type="sldNum" sz="quarter" idx="10"/>
          </p:nvPr>
        </p:nvSpPr>
        <p:spPr/>
        <p:txBody>
          <a:bodyPr/>
          <a:lstStyle/>
          <a:p>
            <a:fld id="{FE266867-A815-4A23-A4CB-79204DCB20A9}" type="slidenum">
              <a:rPr lang="en-US" smtClean="0"/>
              <a:t>19</a:t>
            </a:fld>
            <a:endParaRPr lang="en-US"/>
          </a:p>
        </p:txBody>
      </p:sp>
    </p:spTree>
    <p:extLst>
      <p:ext uri="{BB962C8B-B14F-4D97-AF65-F5344CB8AC3E}">
        <p14:creationId xmlns:p14="http://schemas.microsoft.com/office/powerpoint/2010/main" val="123464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20</a:t>
            </a:fld>
            <a:endParaRPr lang="en-US"/>
          </a:p>
        </p:txBody>
      </p:sp>
    </p:spTree>
    <p:extLst>
      <p:ext uri="{BB962C8B-B14F-4D97-AF65-F5344CB8AC3E}">
        <p14:creationId xmlns:p14="http://schemas.microsoft.com/office/powerpoint/2010/main" val="372964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21</a:t>
            </a:fld>
            <a:endParaRPr lang="en-US"/>
          </a:p>
        </p:txBody>
      </p:sp>
    </p:spTree>
    <p:extLst>
      <p:ext uri="{BB962C8B-B14F-4D97-AF65-F5344CB8AC3E}">
        <p14:creationId xmlns:p14="http://schemas.microsoft.com/office/powerpoint/2010/main" val="55990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22</a:t>
            </a:fld>
            <a:endParaRPr lang="en-US"/>
          </a:p>
        </p:txBody>
      </p:sp>
    </p:spTree>
    <p:extLst>
      <p:ext uri="{BB962C8B-B14F-4D97-AF65-F5344CB8AC3E}">
        <p14:creationId xmlns:p14="http://schemas.microsoft.com/office/powerpoint/2010/main" val="276914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Studies have shown that working memory, processing speed, and executive function are domains most affected by HIV in older children and adolescents and while there has been limited studies evaluating this in HEU older children and adolescents, in part because once a HEU child is confirmed uninfected routine health and educational systems in the highest burden HIV settings do not track their HIV exposure status.</a:t>
            </a:r>
          </a:p>
          <a:p>
            <a:endParaRPr lang="en-US" dirty="0"/>
          </a:p>
          <a:p>
            <a:r>
              <a:rPr lang="en-US" dirty="0"/>
              <a:t>McHenry and colleagues performed a systematic review and meta-analyses evaluated published neurodevelopmental studies that included at least two of the populations of interest, HIV+, HEU or HUU involving children &lt; 8 years of age, given UNICEF’s definition of early childhood, a period where the brain experiences it most rapid development and a period where interventions have been shown to alter outcomes. The systematic review included published studies between January 1990 and January 2017.</a:t>
            </a:r>
          </a:p>
          <a:p>
            <a:endParaRPr lang="en-US" dirty="0"/>
          </a:p>
          <a:p>
            <a:r>
              <a:rPr lang="en-US" dirty="0"/>
              <a:t>46 studies were identified, 25 studies included an HEU population.</a:t>
            </a:r>
          </a:p>
          <a:p>
            <a:endParaRPr lang="en-US" dirty="0"/>
          </a:p>
          <a:p>
            <a:pPr marL="214313" indent="-214313">
              <a:buFontTx/>
              <a:buChar char="-"/>
            </a:pPr>
            <a:r>
              <a:rPr lang="en-US" sz="1200" b="0" dirty="0"/>
              <a:t>45 studies of which 25 included HEU child neurodevelopmental outcomes</a:t>
            </a:r>
          </a:p>
          <a:p>
            <a:pPr marL="214313" indent="-214313">
              <a:buFontTx/>
              <a:buChar char="-"/>
            </a:pPr>
            <a:endParaRPr lang="en-US" sz="1200" b="0" dirty="0"/>
          </a:p>
          <a:p>
            <a:pPr marL="214313" indent="-214313">
              <a:buFontTx/>
              <a:buChar char="-"/>
            </a:pPr>
            <a:r>
              <a:rPr lang="en-US" sz="1200" b="0" dirty="0"/>
              <a:t>Metanalysis included 12 studies (6 from US, 5 from sub Saharan Africa and 1 from South America): All US studies were rated as high quality whereas the ones in </a:t>
            </a:r>
            <a:r>
              <a:rPr lang="en-US" sz="1200" b="0" dirty="0" err="1"/>
              <a:t>Subsaharan</a:t>
            </a:r>
            <a:r>
              <a:rPr lang="en-US" sz="1200" b="0" dirty="0"/>
              <a:t> Africa and South America were rated as low quality with no documentation of maternal IVDU.	</a:t>
            </a:r>
          </a:p>
          <a:p>
            <a:endParaRPr lang="en-US" sz="1200" b="0" dirty="0"/>
          </a:p>
          <a:p>
            <a:endParaRPr lang="en-US" dirty="0"/>
          </a:p>
          <a:p>
            <a:r>
              <a:rPr lang="en-US" dirty="0"/>
              <a:t>Normative group for the Bayley Scales of Infant and Toddler Development has a mean score of 100 with a SD of 15.</a:t>
            </a:r>
          </a:p>
          <a:p>
            <a:endParaRPr lang="en-US" dirty="0"/>
          </a:p>
        </p:txBody>
      </p:sp>
      <p:sp>
        <p:nvSpPr>
          <p:cNvPr id="4" name="Slide Number Placeholder 3"/>
          <p:cNvSpPr>
            <a:spLocks noGrp="1"/>
          </p:cNvSpPr>
          <p:nvPr>
            <p:ph type="sldNum" sz="quarter" idx="10"/>
          </p:nvPr>
        </p:nvSpPr>
        <p:spPr/>
        <p:txBody>
          <a:bodyPr/>
          <a:lstStyle/>
          <a:p>
            <a:fld id="{FE266867-A815-4A23-A4CB-79204DCB20A9}" type="slidenum">
              <a:rPr lang="en-US" smtClean="0"/>
              <a:t>23</a:t>
            </a:fld>
            <a:endParaRPr lang="en-US"/>
          </a:p>
        </p:txBody>
      </p:sp>
    </p:spTree>
    <p:extLst>
      <p:ext uri="{BB962C8B-B14F-4D97-AF65-F5344CB8AC3E}">
        <p14:creationId xmlns:p14="http://schemas.microsoft.com/office/powerpoint/2010/main" val="29606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the authors evaluated Bayley Mental Developmental Index scores and Psychomotor Developmental Index Scores by ARV exposure and HIV exposure, we can see that ARV exposure was associated with lower mean indices among HEU children.  The authors were very clear </a:t>
            </a:r>
          </a:p>
          <a:p>
            <a:endParaRPr lang="en-US" dirty="0"/>
          </a:p>
        </p:txBody>
      </p:sp>
      <p:sp>
        <p:nvSpPr>
          <p:cNvPr id="4" name="Slide Number Placeholder 3"/>
          <p:cNvSpPr>
            <a:spLocks noGrp="1"/>
          </p:cNvSpPr>
          <p:nvPr>
            <p:ph type="sldNum" sz="quarter" idx="10"/>
          </p:nvPr>
        </p:nvSpPr>
        <p:spPr/>
        <p:txBody>
          <a:bodyPr/>
          <a:lstStyle/>
          <a:p>
            <a:fld id="{FE266867-A815-4A23-A4CB-79204DCB20A9}" type="slidenum">
              <a:rPr lang="en-US" smtClean="0"/>
              <a:t>24</a:t>
            </a:fld>
            <a:endParaRPr lang="en-US"/>
          </a:p>
        </p:txBody>
      </p:sp>
    </p:spTree>
    <p:extLst>
      <p:ext uri="{BB962C8B-B14F-4D97-AF65-F5344CB8AC3E}">
        <p14:creationId xmlns:p14="http://schemas.microsoft.com/office/powerpoint/2010/main" val="89653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the authors evaluated Bayley Mental Developmental Index scores and Psychomotor Developmental Index Scores by ARV exposure and HIV exposure, we can see that ARV exposure was associated with lower mean indices among HEU children.  The authors were very clear </a:t>
            </a:r>
          </a:p>
          <a:p>
            <a:endParaRPr lang="en-US" dirty="0"/>
          </a:p>
        </p:txBody>
      </p:sp>
      <p:sp>
        <p:nvSpPr>
          <p:cNvPr id="4" name="Slide Number Placeholder 3"/>
          <p:cNvSpPr>
            <a:spLocks noGrp="1"/>
          </p:cNvSpPr>
          <p:nvPr>
            <p:ph type="sldNum" sz="quarter" idx="10"/>
          </p:nvPr>
        </p:nvSpPr>
        <p:spPr/>
        <p:txBody>
          <a:bodyPr/>
          <a:lstStyle/>
          <a:p>
            <a:fld id="{FE266867-A815-4A23-A4CB-79204DCB20A9}" type="slidenum">
              <a:rPr lang="en-US" smtClean="0"/>
              <a:t>25</a:t>
            </a:fld>
            <a:endParaRPr lang="en-US"/>
          </a:p>
        </p:txBody>
      </p:sp>
    </p:spTree>
    <p:extLst>
      <p:ext uri="{BB962C8B-B14F-4D97-AF65-F5344CB8AC3E}">
        <p14:creationId xmlns:p14="http://schemas.microsoft.com/office/powerpoint/2010/main" val="138950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Botswana preliminary findings regarding the concern for DTG use from conception being associated with neural tube defects highlight the elephant in the  room.  Maternal ARVs are needed to eliminate infant HIV acquisition.  We do not want to lose ground on the goal of eliminating infant acquisition of HIV.  We are challenged with how best to communicate signals such as the DTG signal to families living with HIV and healthcare workers in a manner that promotes the use ART to optimize a woman’s health in pregnancy and ensures that the infant does not acquire HIV.  At the same time, monitoring systems and strategically coordinated well-conducted research are needed to identify the safest regimens in pregnancy and to identify mechanisms both biological and sociological for the disparities that the large and expanding population of HEU infants, children and adolescents are facing. And on that sobering note, I turn the podium over to Lisa </a:t>
            </a:r>
            <a:r>
              <a:rPr lang="en-US" dirty="0" err="1"/>
              <a:t>Bohmer</a:t>
            </a:r>
            <a:r>
              <a:rPr lang="en-US" dirty="0"/>
              <a:t> and Martina </a:t>
            </a:r>
            <a:r>
              <a:rPr lang="en-US" dirty="0" err="1"/>
              <a:t>Penazatto</a:t>
            </a:r>
            <a:r>
              <a:rPr lang="en-US" dirty="0"/>
              <a:t> for our morning session focusing on early childhood development and HEU infants and children. I would like to acknowledge the following people who helped me with this presentation.</a:t>
            </a:r>
          </a:p>
        </p:txBody>
      </p:sp>
      <p:sp>
        <p:nvSpPr>
          <p:cNvPr id="4" name="Slide Number Placeholder 3"/>
          <p:cNvSpPr>
            <a:spLocks noGrp="1"/>
          </p:cNvSpPr>
          <p:nvPr>
            <p:ph type="sldNum" sz="quarter" idx="10"/>
          </p:nvPr>
        </p:nvSpPr>
        <p:spPr/>
        <p:txBody>
          <a:bodyPr/>
          <a:lstStyle/>
          <a:p>
            <a:fld id="{FE266867-A815-4A23-A4CB-79204DCB20A9}" type="slidenum">
              <a:rPr lang="en-US" smtClean="0"/>
              <a:t>30</a:t>
            </a:fld>
            <a:endParaRPr lang="en-US"/>
          </a:p>
        </p:txBody>
      </p:sp>
    </p:spTree>
    <p:extLst>
      <p:ext uri="{BB962C8B-B14F-4D97-AF65-F5344CB8AC3E}">
        <p14:creationId xmlns:p14="http://schemas.microsoft.com/office/powerpoint/2010/main" val="15652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a:t>
            </a:r>
            <a:r>
              <a:rPr lang="en-US" baseline="0" dirty="0"/>
              <a:t> this together, is HEU infant risk for infectious morbidity mediated primarily through the universal infant pathways to infectious morbidity, or do the HEU-unique exposures play a role?</a:t>
            </a:r>
          </a:p>
        </p:txBody>
      </p:sp>
      <p:sp>
        <p:nvSpPr>
          <p:cNvPr id="4" name="Slide Number Placeholder 3"/>
          <p:cNvSpPr>
            <a:spLocks noGrp="1"/>
          </p:cNvSpPr>
          <p:nvPr>
            <p:ph type="sldNum" sz="quarter" idx="10"/>
          </p:nvPr>
        </p:nvSpPr>
        <p:spPr/>
        <p:txBody>
          <a:bodyPr/>
          <a:lstStyle/>
          <a:p>
            <a:fld id="{C775EBA9-5AF4-C44B-BADB-B709EC3ED1BF}" type="slidenum">
              <a:rPr lang="en-US" smtClean="0"/>
              <a:t>5</a:t>
            </a:fld>
            <a:endParaRPr lang="en-US"/>
          </a:p>
        </p:txBody>
      </p:sp>
    </p:spTree>
    <p:extLst>
      <p:ext uri="{BB962C8B-B14F-4D97-AF65-F5344CB8AC3E}">
        <p14:creationId xmlns:p14="http://schemas.microsoft.com/office/powerpoint/2010/main" val="2692023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HEU children have differing HIV viral exposure during gestation.  For example, some HEU infants are born to women who enter pregnancy virally suppressed while others are exposed to incident HIV infection in utero.</a:t>
            </a:r>
          </a:p>
          <a:p>
            <a:endParaRPr lang="en-US" dirty="0"/>
          </a:p>
          <a:p>
            <a:r>
              <a:rPr lang="en-US" dirty="0"/>
              <a:t>Our current HEU adolescents are less likely to have been exposed to triple ARVs in utero compared with an infant born in the last year.</a:t>
            </a:r>
          </a:p>
          <a:p>
            <a:endParaRPr lang="en-US" dirty="0"/>
          </a:p>
          <a:p>
            <a:r>
              <a:rPr lang="en-US" dirty="0"/>
              <a:t>An infant born in the last year is likely to be exposed to a significantly different ARV regimen than an infant born 5 years ago, as more ARV options emerge.</a:t>
            </a:r>
          </a:p>
        </p:txBody>
      </p:sp>
      <p:sp>
        <p:nvSpPr>
          <p:cNvPr id="4" name="Slide Number Placeholder 3"/>
          <p:cNvSpPr>
            <a:spLocks noGrp="1"/>
          </p:cNvSpPr>
          <p:nvPr>
            <p:ph type="sldNum" sz="quarter" idx="10"/>
          </p:nvPr>
        </p:nvSpPr>
        <p:spPr/>
        <p:txBody>
          <a:bodyPr/>
          <a:lstStyle/>
          <a:p>
            <a:fld id="{FE266867-A815-4A23-A4CB-79204DCB20A9}" type="slidenum">
              <a:rPr lang="en-US" smtClean="0"/>
              <a:t>31</a:t>
            </a:fld>
            <a:endParaRPr lang="en-US"/>
          </a:p>
        </p:txBody>
      </p:sp>
    </p:spTree>
    <p:extLst>
      <p:ext uri="{BB962C8B-B14F-4D97-AF65-F5344CB8AC3E}">
        <p14:creationId xmlns:p14="http://schemas.microsoft.com/office/powerpoint/2010/main" val="14988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6</a:t>
            </a:fld>
            <a:endParaRPr lang="en-US"/>
          </a:p>
        </p:txBody>
      </p:sp>
    </p:spTree>
    <p:extLst>
      <p:ext uri="{BB962C8B-B14F-4D97-AF65-F5344CB8AC3E}">
        <p14:creationId xmlns:p14="http://schemas.microsoft.com/office/powerpoint/2010/main" val="93685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7</a:t>
            </a:fld>
            <a:endParaRPr lang="en-US"/>
          </a:p>
        </p:txBody>
      </p:sp>
    </p:spTree>
    <p:extLst>
      <p:ext uri="{BB962C8B-B14F-4D97-AF65-F5344CB8AC3E}">
        <p14:creationId xmlns:p14="http://schemas.microsoft.com/office/powerpoint/2010/main" val="414934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8</a:t>
            </a:fld>
            <a:endParaRPr lang="en-US"/>
          </a:p>
        </p:txBody>
      </p:sp>
    </p:spTree>
    <p:extLst>
      <p:ext uri="{BB962C8B-B14F-4D97-AF65-F5344CB8AC3E}">
        <p14:creationId xmlns:p14="http://schemas.microsoft.com/office/powerpoint/2010/main" val="346948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E266867-A815-4A23-A4CB-79204DCB20A9}" type="slidenum">
              <a:rPr lang="en-US" smtClean="0"/>
              <a:t>9</a:t>
            </a:fld>
            <a:endParaRPr lang="en-US"/>
          </a:p>
        </p:txBody>
      </p:sp>
    </p:spTree>
    <p:extLst>
      <p:ext uri="{BB962C8B-B14F-4D97-AF65-F5344CB8AC3E}">
        <p14:creationId xmlns:p14="http://schemas.microsoft.com/office/powerpoint/2010/main" val="406087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6867-A815-4A23-A4CB-79204DCB20A9}" type="slidenum">
              <a:rPr lang="en-US" smtClean="0"/>
              <a:t>10</a:t>
            </a:fld>
            <a:endParaRPr lang="en-US"/>
          </a:p>
        </p:txBody>
      </p:sp>
    </p:spTree>
    <p:extLst>
      <p:ext uri="{BB962C8B-B14F-4D97-AF65-F5344CB8AC3E}">
        <p14:creationId xmlns:p14="http://schemas.microsoft.com/office/powerpoint/2010/main" val="44467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communities were participating in the Better Health Outcomes through Mentoring and Assessment project, an initiative to improve the quality of primary care through community- and facility-based interventions.</a:t>
            </a:r>
          </a:p>
          <a:p>
            <a:endParaRPr lang="en-US" dirty="0"/>
          </a:p>
          <a:p>
            <a:r>
              <a:rPr lang="en-US" dirty="0"/>
              <a:t>Nearly 80% with institutional delivery.</a:t>
            </a:r>
          </a:p>
          <a:p>
            <a:r>
              <a:rPr lang="en-US" dirty="0"/>
              <a:t>99.4% breastfeeding at enrollment; 98.1% (95% CI 96.8-98.9) at 6 weeks, 97.8% (96.5-98.6) at  6 months and 84.8% (81.9-87.4) at 12 months.</a:t>
            </a:r>
          </a:p>
          <a:p>
            <a:endParaRPr lang="en-US" dirty="0"/>
          </a:p>
          <a:p>
            <a:r>
              <a:rPr lang="en-US" dirty="0"/>
              <a:t>The authors did not report on the prevalence birth, nor report on the average time of enrollment. Since mother-infant pairs could enroll up to 30 days after the infant’s birth, these results may not reflect neonatal deaths, but they are reassuring.</a:t>
            </a:r>
          </a:p>
          <a:p>
            <a:endParaRPr lang="en-US" dirty="0"/>
          </a:p>
          <a:p>
            <a:r>
              <a:rPr lang="en-US" dirty="0"/>
              <a:t>87.6% of women report ART use at enrollment; 85.7 (83.2-88) at 6 weeks; 82.6% (79.8-85.1) at 6 months; 80.5% (77.7-83.2) at 12 months.</a:t>
            </a:r>
          </a:p>
        </p:txBody>
      </p:sp>
      <p:sp>
        <p:nvSpPr>
          <p:cNvPr id="4" name="Slide Number Placeholder 3"/>
          <p:cNvSpPr>
            <a:spLocks noGrp="1"/>
          </p:cNvSpPr>
          <p:nvPr>
            <p:ph type="sldNum" sz="quarter" idx="10"/>
          </p:nvPr>
        </p:nvSpPr>
        <p:spPr/>
        <p:txBody>
          <a:bodyPr/>
          <a:lstStyle/>
          <a:p>
            <a:fld id="{FE266867-A815-4A23-A4CB-79204DCB20A9}" type="slidenum">
              <a:rPr lang="en-US" smtClean="0"/>
              <a:t>15</a:t>
            </a:fld>
            <a:endParaRPr lang="en-US"/>
          </a:p>
        </p:txBody>
      </p:sp>
    </p:spTree>
    <p:extLst>
      <p:ext uri="{BB962C8B-B14F-4D97-AF65-F5344CB8AC3E}">
        <p14:creationId xmlns:p14="http://schemas.microsoft.com/office/powerpoint/2010/main" val="215180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communities were participating in the Better Health Outcomes through Mentoring and Assessment project, an initiative to improve the quality of primary care through community- and facility-based interventions.</a:t>
            </a:r>
          </a:p>
          <a:p>
            <a:endParaRPr lang="en-US" dirty="0"/>
          </a:p>
          <a:p>
            <a:r>
              <a:rPr lang="en-US" dirty="0"/>
              <a:t>Nearly 80% with institutional delivery.</a:t>
            </a:r>
          </a:p>
          <a:p>
            <a:r>
              <a:rPr lang="en-US" dirty="0"/>
              <a:t>99.4% breastfeeding at enrollment; 98.1% (95% CI 96.8-98.9) at 6 weeks, 97.8% (96.5-98.6) at  6 months and 84.8% (81.9-87.4) at 12 months.</a:t>
            </a:r>
          </a:p>
          <a:p>
            <a:endParaRPr lang="en-US" dirty="0"/>
          </a:p>
          <a:p>
            <a:r>
              <a:rPr lang="en-US" dirty="0"/>
              <a:t>The authors did not report on the prevalence preterm birth, nor report on the average time of enrollment. Since mother-infant pairs could enroll up to 30 days after the infant’s birth, these results may not reflect neonatal deaths, but they are reassuring.</a:t>
            </a:r>
          </a:p>
          <a:p>
            <a:endParaRPr lang="en-US" dirty="0"/>
          </a:p>
          <a:p>
            <a:r>
              <a:rPr lang="en-US" dirty="0"/>
              <a:t>87.6% of women report ART use at enrollment; 85.7 (83.2-88) at 6 weeks; 82.6% (79.8-85.1) at 6 months; 80.5% (77.7-83.2) at 12 months.</a:t>
            </a:r>
          </a:p>
        </p:txBody>
      </p:sp>
      <p:sp>
        <p:nvSpPr>
          <p:cNvPr id="4" name="Slide Number Placeholder 3"/>
          <p:cNvSpPr>
            <a:spLocks noGrp="1"/>
          </p:cNvSpPr>
          <p:nvPr>
            <p:ph type="sldNum" sz="quarter" idx="10"/>
          </p:nvPr>
        </p:nvSpPr>
        <p:spPr/>
        <p:txBody>
          <a:bodyPr/>
          <a:lstStyle/>
          <a:p>
            <a:fld id="{FE266867-A815-4A23-A4CB-79204DCB20A9}" type="slidenum">
              <a:rPr lang="en-US" smtClean="0"/>
              <a:t>16</a:t>
            </a:fld>
            <a:endParaRPr lang="en-US"/>
          </a:p>
        </p:txBody>
      </p:sp>
    </p:spTree>
    <p:extLst>
      <p:ext uri="{BB962C8B-B14F-4D97-AF65-F5344CB8AC3E}">
        <p14:creationId xmlns:p14="http://schemas.microsoft.com/office/powerpoint/2010/main" val="142311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CFB92D-27AE-4F2E-B9F8-C5966AB59E4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336761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FB92D-27AE-4F2E-B9F8-C5966AB59E4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315344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FB92D-27AE-4F2E-B9F8-C5966AB59E4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97204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FB92D-27AE-4F2E-B9F8-C5966AB59E4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360088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FB92D-27AE-4F2E-B9F8-C5966AB59E4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33731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FB92D-27AE-4F2E-B9F8-C5966AB59E4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11449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CFB92D-27AE-4F2E-B9F8-C5966AB59E47}"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103241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CFB92D-27AE-4F2E-B9F8-C5966AB59E47}"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102413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FB92D-27AE-4F2E-B9F8-C5966AB59E47}"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54957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FB92D-27AE-4F2E-B9F8-C5966AB59E4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75367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FB92D-27AE-4F2E-B9F8-C5966AB59E4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C5F7-9FBE-4153-AD15-EF22E3DEF516}" type="slidenum">
              <a:rPr lang="en-US" smtClean="0"/>
              <a:t>‹#›</a:t>
            </a:fld>
            <a:endParaRPr lang="en-US"/>
          </a:p>
        </p:txBody>
      </p:sp>
    </p:spTree>
    <p:extLst>
      <p:ext uri="{BB962C8B-B14F-4D97-AF65-F5344CB8AC3E}">
        <p14:creationId xmlns:p14="http://schemas.microsoft.com/office/powerpoint/2010/main" val="92739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FB92D-27AE-4F2E-B9F8-C5966AB59E47}" type="datetimeFigureOut">
              <a:rPr lang="en-US" smtClean="0"/>
              <a:t>7/22/2018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CC5F7-9FBE-4153-AD15-EF22E3DEF516}" type="slidenum">
              <a:rPr lang="en-US" smtClean="0"/>
              <a:t>‹#›</a:t>
            </a:fld>
            <a:endParaRPr lang="en-US"/>
          </a:p>
        </p:txBody>
      </p:sp>
    </p:spTree>
    <p:extLst>
      <p:ext uri="{BB962C8B-B14F-4D97-AF65-F5344CB8AC3E}">
        <p14:creationId xmlns:p14="http://schemas.microsoft.com/office/powerpoint/2010/main" val="1807794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9.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ashimagebank.hematologylibrary.org/cgi/content/full/2008/1016/8-00036/FIGURE2"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3F2C-375D-44E8-BAFA-C5A6730FB1C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D16CE4A-AAB9-4197-896F-DE4EFC50A66E}"/>
              </a:ext>
            </a:extLst>
          </p:cNvPr>
          <p:cNvSpPr>
            <a:spLocks noGrp="1"/>
          </p:cNvSpPr>
          <p:nvPr>
            <p:ph type="subTitle" idx="1"/>
          </p:nvPr>
        </p:nvSpPr>
        <p:spPr>
          <a:xfrm>
            <a:off x="214606" y="242114"/>
            <a:ext cx="8714787" cy="1655762"/>
          </a:xfrm>
        </p:spPr>
        <p:txBody>
          <a:bodyPr>
            <a:normAutofit fontScale="92500" lnSpcReduction="20000"/>
          </a:bodyPr>
          <a:lstStyle/>
          <a:p>
            <a:r>
              <a:rPr lang="en-US" sz="4800" dirty="0">
                <a:solidFill>
                  <a:schemeClr val="accent1"/>
                </a:solidFill>
              </a:rPr>
              <a:t>Challenges in Interpreting HEU Child and Adolescent Research to Drive Health Policy</a:t>
            </a:r>
          </a:p>
        </p:txBody>
      </p:sp>
      <p:pic>
        <p:nvPicPr>
          <p:cNvPr id="5" name="Picture 4">
            <a:extLst>
              <a:ext uri="{FF2B5EF4-FFF2-40B4-BE49-F238E27FC236}">
                <a16:creationId xmlns:a16="http://schemas.microsoft.com/office/drawing/2014/main" id="{E7448FF1-CF11-4215-8279-EE6C1C942FA5}"/>
              </a:ext>
            </a:extLst>
          </p:cNvPr>
          <p:cNvPicPr>
            <a:picLocks noChangeAspect="1"/>
          </p:cNvPicPr>
          <p:nvPr/>
        </p:nvPicPr>
        <p:blipFill>
          <a:blip r:embed="rId2"/>
          <a:stretch>
            <a:fillRect/>
          </a:stretch>
        </p:blipFill>
        <p:spPr>
          <a:xfrm>
            <a:off x="-1" y="2486571"/>
            <a:ext cx="9144000" cy="3386486"/>
          </a:xfrm>
          <a:prstGeom prst="rect">
            <a:avLst/>
          </a:prstGeom>
        </p:spPr>
      </p:pic>
      <p:grpSp>
        <p:nvGrpSpPr>
          <p:cNvPr id="4" name="Group 3">
            <a:extLst>
              <a:ext uri="{FF2B5EF4-FFF2-40B4-BE49-F238E27FC236}">
                <a16:creationId xmlns:a16="http://schemas.microsoft.com/office/drawing/2014/main" id="{7637E2C7-085E-4E6B-B43C-33F5019067AC}"/>
              </a:ext>
            </a:extLst>
          </p:cNvPr>
          <p:cNvGrpSpPr/>
          <p:nvPr/>
        </p:nvGrpSpPr>
        <p:grpSpPr>
          <a:xfrm>
            <a:off x="99604" y="6087886"/>
            <a:ext cx="8904098" cy="717750"/>
            <a:chOff x="88971" y="5216016"/>
            <a:chExt cx="8904098" cy="717750"/>
          </a:xfrm>
        </p:grpSpPr>
        <p:pic>
          <p:nvPicPr>
            <p:cNvPr id="7" name="Picture 6">
              <a:extLst>
                <a:ext uri="{FF2B5EF4-FFF2-40B4-BE49-F238E27FC236}">
                  <a16:creationId xmlns:a16="http://schemas.microsoft.com/office/drawing/2014/main" id="{F350AB9C-4515-4842-AD6E-987210C04E07}"/>
                </a:ext>
              </a:extLst>
            </p:cNvPr>
            <p:cNvPicPr>
              <a:picLocks noChangeAspect="1"/>
            </p:cNvPicPr>
            <p:nvPr/>
          </p:nvPicPr>
          <p:blipFill>
            <a:blip r:embed="rId3"/>
            <a:stretch>
              <a:fillRect/>
            </a:stretch>
          </p:blipFill>
          <p:spPr>
            <a:xfrm>
              <a:off x="88971" y="5216016"/>
              <a:ext cx="692213" cy="717750"/>
            </a:xfrm>
            <a:prstGeom prst="rect">
              <a:avLst/>
            </a:prstGeom>
          </p:spPr>
        </p:pic>
        <p:pic>
          <p:nvPicPr>
            <p:cNvPr id="8" name="Picture 7">
              <a:extLst>
                <a:ext uri="{FF2B5EF4-FFF2-40B4-BE49-F238E27FC236}">
                  <a16:creationId xmlns:a16="http://schemas.microsoft.com/office/drawing/2014/main" id="{BDF25590-17BC-4A05-9C97-53D6DB6FB863}"/>
                </a:ext>
              </a:extLst>
            </p:cNvPr>
            <p:cNvPicPr>
              <a:picLocks noChangeAspect="1"/>
            </p:cNvPicPr>
            <p:nvPr/>
          </p:nvPicPr>
          <p:blipFill>
            <a:blip r:embed="rId4"/>
            <a:stretch>
              <a:fillRect/>
            </a:stretch>
          </p:blipFill>
          <p:spPr>
            <a:xfrm>
              <a:off x="885415" y="5315016"/>
              <a:ext cx="1664606" cy="519750"/>
            </a:xfrm>
            <a:prstGeom prst="rect">
              <a:avLst/>
            </a:prstGeom>
          </p:spPr>
        </p:pic>
        <p:pic>
          <p:nvPicPr>
            <p:cNvPr id="9" name="Picture 8">
              <a:extLst>
                <a:ext uri="{FF2B5EF4-FFF2-40B4-BE49-F238E27FC236}">
                  <a16:creationId xmlns:a16="http://schemas.microsoft.com/office/drawing/2014/main" id="{9418B47A-45A9-462E-94DA-068B44131077}"/>
                </a:ext>
              </a:extLst>
            </p:cNvPr>
            <p:cNvPicPr>
              <a:picLocks noChangeAspect="1"/>
            </p:cNvPicPr>
            <p:nvPr/>
          </p:nvPicPr>
          <p:blipFill>
            <a:blip r:embed="rId5"/>
            <a:stretch>
              <a:fillRect/>
            </a:stretch>
          </p:blipFill>
          <p:spPr>
            <a:xfrm>
              <a:off x="2680367" y="5315016"/>
              <a:ext cx="1466831" cy="515625"/>
            </a:xfrm>
            <a:prstGeom prst="rect">
              <a:avLst/>
            </a:prstGeom>
          </p:spPr>
        </p:pic>
        <p:pic>
          <p:nvPicPr>
            <p:cNvPr id="10" name="Picture 9">
              <a:extLst>
                <a:ext uri="{FF2B5EF4-FFF2-40B4-BE49-F238E27FC236}">
                  <a16:creationId xmlns:a16="http://schemas.microsoft.com/office/drawing/2014/main" id="{20962BE5-D224-4584-B1DE-B98F46D201D7}"/>
                </a:ext>
              </a:extLst>
            </p:cNvPr>
            <p:cNvPicPr>
              <a:picLocks noChangeAspect="1"/>
            </p:cNvPicPr>
            <p:nvPr/>
          </p:nvPicPr>
          <p:blipFill>
            <a:blip r:embed="rId6"/>
            <a:stretch>
              <a:fillRect/>
            </a:stretch>
          </p:blipFill>
          <p:spPr>
            <a:xfrm>
              <a:off x="4248515" y="5401641"/>
              <a:ext cx="1450350" cy="342375"/>
            </a:xfrm>
            <a:prstGeom prst="rect">
              <a:avLst/>
            </a:prstGeom>
          </p:spPr>
        </p:pic>
        <p:pic>
          <p:nvPicPr>
            <p:cNvPr id="11" name="Picture 10">
              <a:extLst>
                <a:ext uri="{FF2B5EF4-FFF2-40B4-BE49-F238E27FC236}">
                  <a16:creationId xmlns:a16="http://schemas.microsoft.com/office/drawing/2014/main" id="{E245D99F-625C-4716-99B8-7AE693D553D3}"/>
                </a:ext>
              </a:extLst>
            </p:cNvPr>
            <p:cNvPicPr>
              <a:picLocks noChangeAspect="1"/>
            </p:cNvPicPr>
            <p:nvPr/>
          </p:nvPicPr>
          <p:blipFill>
            <a:blip r:embed="rId7"/>
            <a:stretch>
              <a:fillRect/>
            </a:stretch>
          </p:blipFill>
          <p:spPr>
            <a:xfrm>
              <a:off x="5736013" y="5224215"/>
              <a:ext cx="1367944" cy="598125"/>
            </a:xfrm>
            <a:prstGeom prst="rect">
              <a:avLst/>
            </a:prstGeom>
          </p:spPr>
        </p:pic>
        <p:pic>
          <p:nvPicPr>
            <p:cNvPr id="12" name="Picture 11">
              <a:extLst>
                <a:ext uri="{FF2B5EF4-FFF2-40B4-BE49-F238E27FC236}">
                  <a16:creationId xmlns:a16="http://schemas.microsoft.com/office/drawing/2014/main" id="{57FAAC39-8BE4-464F-9965-965E75F6F260}"/>
                </a:ext>
              </a:extLst>
            </p:cNvPr>
            <p:cNvPicPr>
              <a:picLocks noChangeAspect="1"/>
            </p:cNvPicPr>
            <p:nvPr/>
          </p:nvPicPr>
          <p:blipFill>
            <a:blip r:embed="rId8"/>
            <a:stretch>
              <a:fillRect/>
            </a:stretch>
          </p:blipFill>
          <p:spPr>
            <a:xfrm>
              <a:off x="7262538" y="5265465"/>
              <a:ext cx="1730531" cy="515625"/>
            </a:xfrm>
            <a:prstGeom prst="rect">
              <a:avLst/>
            </a:prstGeom>
          </p:spPr>
        </p:pic>
      </p:grpSp>
    </p:spTree>
    <p:extLst>
      <p:ext uri="{BB962C8B-B14F-4D97-AF65-F5344CB8AC3E}">
        <p14:creationId xmlns:p14="http://schemas.microsoft.com/office/powerpoint/2010/main" val="105450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4895A13-A7D6-4996-8DD9-ECC12AA6CB31}"/>
              </a:ext>
            </a:extLst>
          </p:cNvPr>
          <p:cNvGraphicFramePr>
            <a:graphicFrameLocks/>
          </p:cNvGraphicFramePr>
          <p:nvPr>
            <p:extLst>
              <p:ext uri="{D42A27DB-BD31-4B8C-83A1-F6EECF244321}">
                <p14:modId xmlns:p14="http://schemas.microsoft.com/office/powerpoint/2010/main" val="3768611471"/>
              </p:ext>
            </p:extLst>
          </p:nvPr>
        </p:nvGraphicFramePr>
        <p:xfrm>
          <a:off x="1"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24BA830-5179-4473-97E6-0950900D9CBC}"/>
              </a:ext>
            </a:extLst>
          </p:cNvPr>
          <p:cNvSpPr txBox="1"/>
          <p:nvPr/>
        </p:nvSpPr>
        <p:spPr>
          <a:xfrm>
            <a:off x="7033629" y="5340040"/>
            <a:ext cx="2074127" cy="300082"/>
          </a:xfrm>
          <a:prstGeom prst="rect">
            <a:avLst/>
          </a:prstGeom>
          <a:noFill/>
        </p:spPr>
        <p:txBody>
          <a:bodyPr wrap="square" rtlCol="0">
            <a:spAutoFit/>
          </a:bodyPr>
          <a:lstStyle/>
          <a:p>
            <a:r>
              <a:rPr lang="en-US" sz="1350" dirty="0">
                <a:solidFill>
                  <a:schemeClr val="bg1"/>
                </a:solidFill>
              </a:rPr>
              <a:t>Data Source: UNAIDS 2018</a:t>
            </a:r>
          </a:p>
        </p:txBody>
      </p:sp>
      <p:pic>
        <p:nvPicPr>
          <p:cNvPr id="5" name="chart">
            <a:extLst>
              <a:ext uri="{FF2B5EF4-FFF2-40B4-BE49-F238E27FC236}">
                <a16:creationId xmlns:a16="http://schemas.microsoft.com/office/drawing/2014/main" id="{4631D629-501D-46EC-88C3-FF51B93B8A4B}"/>
              </a:ext>
            </a:extLst>
          </p:cNvPr>
          <p:cNvPicPr>
            <a:picLocks noChangeAspect="1"/>
          </p:cNvPicPr>
          <p:nvPr/>
        </p:nvPicPr>
        <p:blipFill>
          <a:blip r:embed="rId4"/>
          <a:stretch>
            <a:fillRect/>
          </a:stretch>
        </p:blipFill>
        <p:spPr>
          <a:xfrm>
            <a:off x="7699915" y="106136"/>
            <a:ext cx="1407841" cy="409807"/>
          </a:xfrm>
          <a:prstGeom prst="rect">
            <a:avLst/>
          </a:prstGeom>
        </p:spPr>
      </p:pic>
    </p:spTree>
    <p:extLst>
      <p:ext uri="{BB962C8B-B14F-4D97-AF65-F5344CB8AC3E}">
        <p14:creationId xmlns:p14="http://schemas.microsoft.com/office/powerpoint/2010/main" val="346589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BA406C-46DF-4ACE-AACA-CC1EAC1D5EB1}"/>
              </a:ext>
            </a:extLst>
          </p:cNvPr>
          <p:cNvGraphicFramePr>
            <a:graphicFrameLocks/>
          </p:cNvGraphicFramePr>
          <p:nvPr>
            <p:extLst>
              <p:ext uri="{D42A27DB-BD31-4B8C-83A1-F6EECF244321}">
                <p14:modId xmlns:p14="http://schemas.microsoft.com/office/powerpoint/2010/main" val="181793761"/>
              </p:ext>
            </p:extLst>
          </p:nvPr>
        </p:nvGraphicFramePr>
        <p:xfrm>
          <a:off x="0" y="10887"/>
          <a:ext cx="9144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82AF06B-8B77-44EC-ABA3-BDCD69A5629F}"/>
              </a:ext>
            </a:extLst>
          </p:cNvPr>
          <p:cNvSpPr txBox="1"/>
          <p:nvPr/>
        </p:nvSpPr>
        <p:spPr>
          <a:xfrm>
            <a:off x="7143702" y="5643106"/>
            <a:ext cx="2227007" cy="300082"/>
          </a:xfrm>
          <a:prstGeom prst="rect">
            <a:avLst/>
          </a:prstGeom>
          <a:noFill/>
        </p:spPr>
        <p:txBody>
          <a:bodyPr wrap="square" rtlCol="0">
            <a:spAutoFit/>
          </a:bodyPr>
          <a:lstStyle/>
          <a:p>
            <a:r>
              <a:rPr lang="en-US" sz="1350" dirty="0">
                <a:solidFill>
                  <a:schemeClr val="bg1"/>
                </a:solidFill>
              </a:rPr>
              <a:t>Data Source: UNADIS 2018</a:t>
            </a:r>
          </a:p>
        </p:txBody>
      </p:sp>
      <p:sp>
        <p:nvSpPr>
          <p:cNvPr id="5" name="TextBox 1">
            <a:extLst>
              <a:ext uri="{FF2B5EF4-FFF2-40B4-BE49-F238E27FC236}">
                <a16:creationId xmlns:a16="http://schemas.microsoft.com/office/drawing/2014/main" id="{872C84A2-37DE-411A-AA7E-EB7031121873}"/>
              </a:ext>
            </a:extLst>
          </p:cNvPr>
          <p:cNvSpPr txBox="1"/>
          <p:nvPr/>
        </p:nvSpPr>
        <p:spPr>
          <a:xfrm>
            <a:off x="7417203" y="6612324"/>
            <a:ext cx="1807494" cy="300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Source: UNAIDS 2018</a:t>
            </a:r>
          </a:p>
        </p:txBody>
      </p:sp>
    </p:spTree>
    <p:extLst>
      <p:ext uri="{BB962C8B-B14F-4D97-AF65-F5344CB8AC3E}">
        <p14:creationId xmlns:p14="http://schemas.microsoft.com/office/powerpoint/2010/main" val="127698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3E438-72B9-4EAF-9B35-D8023EAAEBA1}"/>
              </a:ext>
            </a:extLst>
          </p:cNvPr>
          <p:cNvSpPr txBox="1"/>
          <p:nvPr/>
        </p:nvSpPr>
        <p:spPr>
          <a:xfrm>
            <a:off x="6306016" y="6579171"/>
            <a:ext cx="3127916" cy="276999"/>
          </a:xfrm>
          <a:prstGeom prst="rect">
            <a:avLst/>
          </a:prstGeom>
          <a:noFill/>
        </p:spPr>
        <p:txBody>
          <a:bodyPr wrap="square" rtlCol="0">
            <a:spAutoFit/>
          </a:bodyPr>
          <a:lstStyle/>
          <a:p>
            <a:r>
              <a:rPr lang="en-US" sz="1200" dirty="0"/>
              <a:t>Stoner et al. Epidemiology 2018;29:224-229</a:t>
            </a:r>
          </a:p>
        </p:txBody>
      </p:sp>
      <p:sp>
        <p:nvSpPr>
          <p:cNvPr id="2" name="TextBox 1">
            <a:extLst>
              <a:ext uri="{FF2B5EF4-FFF2-40B4-BE49-F238E27FC236}">
                <a16:creationId xmlns:a16="http://schemas.microsoft.com/office/drawing/2014/main" id="{80889ECB-5E5C-4580-A4DD-27C0FE5C4059}"/>
              </a:ext>
            </a:extLst>
          </p:cNvPr>
          <p:cNvSpPr txBox="1"/>
          <p:nvPr/>
        </p:nvSpPr>
        <p:spPr>
          <a:xfrm>
            <a:off x="0" y="1327637"/>
            <a:ext cx="6900585" cy="461665"/>
          </a:xfrm>
          <a:prstGeom prst="rect">
            <a:avLst/>
          </a:prstGeom>
          <a:noFill/>
        </p:spPr>
        <p:txBody>
          <a:bodyPr wrap="square" rtlCol="0">
            <a:spAutoFit/>
          </a:bodyPr>
          <a:lstStyle/>
          <a:p>
            <a:r>
              <a:rPr lang="en-US" sz="2400" b="1" dirty="0">
                <a:solidFill>
                  <a:srgbClr val="C00000"/>
                </a:solidFill>
              </a:rPr>
              <a:t>Objective</a:t>
            </a:r>
            <a:r>
              <a:rPr lang="en-US" sz="2400" dirty="0"/>
              <a:t>: To evaluate for selection bias </a:t>
            </a:r>
          </a:p>
        </p:txBody>
      </p:sp>
      <p:sp>
        <p:nvSpPr>
          <p:cNvPr id="12" name="TextBox 11">
            <a:extLst>
              <a:ext uri="{FF2B5EF4-FFF2-40B4-BE49-F238E27FC236}">
                <a16:creationId xmlns:a16="http://schemas.microsoft.com/office/drawing/2014/main" id="{945F80B0-3A77-4620-AF5A-FCDD0267EBB7}"/>
              </a:ext>
            </a:extLst>
          </p:cNvPr>
          <p:cNvSpPr txBox="1"/>
          <p:nvPr/>
        </p:nvSpPr>
        <p:spPr>
          <a:xfrm>
            <a:off x="47266" y="1703337"/>
            <a:ext cx="9071239" cy="1200329"/>
          </a:xfrm>
          <a:prstGeom prst="rect">
            <a:avLst/>
          </a:prstGeom>
          <a:noFill/>
        </p:spPr>
        <p:txBody>
          <a:bodyPr wrap="square" rtlCol="0">
            <a:spAutoFit/>
          </a:bodyPr>
          <a:lstStyle/>
          <a:p>
            <a:r>
              <a:rPr lang="en-US" sz="2400" b="1" dirty="0">
                <a:solidFill>
                  <a:srgbClr val="C00000"/>
                </a:solidFill>
              </a:rPr>
              <a:t>Methods</a:t>
            </a:r>
            <a:r>
              <a:rPr lang="en-US" sz="2400" dirty="0"/>
              <a:t>: Simulated a cohort of 1,000 women living with HIV (WLHIV) recruited into a trial </a:t>
            </a:r>
            <a:r>
              <a:rPr lang="en-US" sz="2400" u="sng" dirty="0"/>
              <a:t>before conception</a:t>
            </a:r>
            <a:r>
              <a:rPr lang="en-US" sz="2400" dirty="0"/>
              <a:t>, evaluating rates of preterm birth by timing of ART initiation.</a:t>
            </a:r>
            <a:endParaRPr lang="en-US" sz="2400" u="sng" dirty="0"/>
          </a:p>
        </p:txBody>
      </p:sp>
      <p:graphicFrame>
        <p:nvGraphicFramePr>
          <p:cNvPr id="3" name="Table 2">
            <a:extLst>
              <a:ext uri="{FF2B5EF4-FFF2-40B4-BE49-F238E27FC236}">
                <a16:creationId xmlns:a16="http://schemas.microsoft.com/office/drawing/2014/main" id="{C846E40F-F848-4437-AC96-EF03EBB4AD0F}"/>
              </a:ext>
            </a:extLst>
          </p:cNvPr>
          <p:cNvGraphicFramePr>
            <a:graphicFrameLocks noGrp="1"/>
          </p:cNvGraphicFramePr>
          <p:nvPr>
            <p:extLst>
              <p:ext uri="{D42A27DB-BD31-4B8C-83A1-F6EECF244321}">
                <p14:modId xmlns:p14="http://schemas.microsoft.com/office/powerpoint/2010/main" val="3061492911"/>
              </p:ext>
            </p:extLst>
          </p:nvPr>
        </p:nvGraphicFramePr>
        <p:xfrm>
          <a:off x="36380" y="3346009"/>
          <a:ext cx="9071239" cy="3291840"/>
        </p:xfrm>
        <a:graphic>
          <a:graphicData uri="http://schemas.openxmlformats.org/drawingml/2006/table">
            <a:tbl>
              <a:tblPr firstRow="1" bandRow="1">
                <a:tableStyleId>{5C22544A-7EE6-4342-B048-85BDC9FD1C3A}</a:tableStyleId>
              </a:tblPr>
              <a:tblGrid>
                <a:gridCol w="1117506">
                  <a:extLst>
                    <a:ext uri="{9D8B030D-6E8A-4147-A177-3AD203B41FA5}">
                      <a16:colId xmlns:a16="http://schemas.microsoft.com/office/drawing/2014/main" val="4110806782"/>
                    </a:ext>
                  </a:extLst>
                </a:gridCol>
                <a:gridCol w="1796143">
                  <a:extLst>
                    <a:ext uri="{9D8B030D-6E8A-4147-A177-3AD203B41FA5}">
                      <a16:colId xmlns:a16="http://schemas.microsoft.com/office/drawing/2014/main" val="451970956"/>
                    </a:ext>
                  </a:extLst>
                </a:gridCol>
                <a:gridCol w="1295400">
                  <a:extLst>
                    <a:ext uri="{9D8B030D-6E8A-4147-A177-3AD203B41FA5}">
                      <a16:colId xmlns:a16="http://schemas.microsoft.com/office/drawing/2014/main" val="3321336057"/>
                    </a:ext>
                  </a:extLst>
                </a:gridCol>
                <a:gridCol w="1752600">
                  <a:extLst>
                    <a:ext uri="{9D8B030D-6E8A-4147-A177-3AD203B41FA5}">
                      <a16:colId xmlns:a16="http://schemas.microsoft.com/office/drawing/2014/main" val="3349039756"/>
                    </a:ext>
                  </a:extLst>
                </a:gridCol>
                <a:gridCol w="1306285">
                  <a:extLst>
                    <a:ext uri="{9D8B030D-6E8A-4147-A177-3AD203B41FA5}">
                      <a16:colId xmlns:a16="http://schemas.microsoft.com/office/drawing/2014/main" val="3595765582"/>
                    </a:ext>
                  </a:extLst>
                </a:gridCol>
                <a:gridCol w="1803305">
                  <a:extLst>
                    <a:ext uri="{9D8B030D-6E8A-4147-A177-3AD203B41FA5}">
                      <a16:colId xmlns:a16="http://schemas.microsoft.com/office/drawing/2014/main" val="2147852060"/>
                    </a:ext>
                  </a:extLst>
                </a:gridCol>
              </a:tblGrid>
              <a:tr h="278130">
                <a:tc>
                  <a:txBody>
                    <a:bodyPr/>
                    <a:lstStyle/>
                    <a:p>
                      <a:r>
                        <a:rPr lang="en-US" sz="1800" dirty="0"/>
                        <a:t>Preterm Category</a:t>
                      </a:r>
                    </a:p>
                  </a:txBody>
                  <a:tcPr marL="68580" marR="68580" marT="34290" marB="34290"/>
                </a:tc>
                <a:tc>
                  <a:txBody>
                    <a:bodyPr/>
                    <a:lstStyle/>
                    <a:p>
                      <a:r>
                        <a:rPr lang="en-US" sz="1800" dirty="0"/>
                        <a:t>Exposure Category</a:t>
                      </a:r>
                    </a:p>
                  </a:txBody>
                  <a:tcPr marL="68580" marR="68580" marT="34290" marB="34290"/>
                </a:tc>
                <a:tc>
                  <a:txBody>
                    <a:bodyPr/>
                    <a:lstStyle/>
                    <a:p>
                      <a:pPr algn="ctr"/>
                      <a:r>
                        <a:rPr lang="en-US" sz="1800" dirty="0"/>
                        <a:t>N (%)</a:t>
                      </a:r>
                    </a:p>
                  </a:txBody>
                  <a:tcPr marL="68580" marR="68580" marT="34290" marB="34290" anchor="b"/>
                </a:tc>
                <a:tc>
                  <a:txBody>
                    <a:bodyPr/>
                    <a:lstStyle/>
                    <a:p>
                      <a:pPr algn="ctr"/>
                      <a:r>
                        <a:rPr lang="en-US" sz="1800" dirty="0"/>
                        <a:t>Average RR</a:t>
                      </a:r>
                    </a:p>
                    <a:p>
                      <a:pPr algn="ctr"/>
                      <a:r>
                        <a:rPr lang="en-US" sz="1800" dirty="0"/>
                        <a:t> (95% CI)</a:t>
                      </a:r>
                    </a:p>
                  </a:txBody>
                  <a:tcPr marL="68580" marR="68580" marT="34290" marB="34290" anchor="b"/>
                </a:tc>
                <a:tc>
                  <a:txBody>
                    <a:bodyPr/>
                    <a:lstStyle/>
                    <a:p>
                      <a:pPr algn="ctr"/>
                      <a:r>
                        <a:rPr lang="en-US" sz="1800" dirty="0"/>
                        <a:t>N %</a:t>
                      </a:r>
                    </a:p>
                  </a:txBody>
                  <a:tcPr marL="68580" marR="68580" marT="34290" marB="34290" anchor="b"/>
                </a:tc>
                <a:tc>
                  <a:txBody>
                    <a:bodyPr/>
                    <a:lstStyle/>
                    <a:p>
                      <a:pPr algn="ctr"/>
                      <a:r>
                        <a:rPr lang="en-US" sz="1800" dirty="0"/>
                        <a:t>Average RR </a:t>
                      </a:r>
                    </a:p>
                    <a:p>
                      <a:pPr algn="ctr"/>
                      <a:r>
                        <a:rPr lang="en-US" sz="1800" dirty="0"/>
                        <a:t>(95% CI)</a:t>
                      </a:r>
                    </a:p>
                  </a:txBody>
                  <a:tcPr marL="68580" marR="68580" marT="34290" marB="34290" anchor="b"/>
                </a:tc>
                <a:extLst>
                  <a:ext uri="{0D108BD9-81ED-4DB2-BD59-A6C34878D82A}">
                    <a16:rowId xmlns:a16="http://schemas.microsoft.com/office/drawing/2014/main" val="3835868975"/>
                  </a:ext>
                </a:extLst>
              </a:tr>
              <a:tr h="531495">
                <a:tc>
                  <a:txBody>
                    <a:bodyPr/>
                    <a:lstStyle/>
                    <a:p>
                      <a:r>
                        <a:rPr lang="en-US" sz="1800" dirty="0"/>
                        <a:t>&lt;37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174 (34.7%)</a:t>
                      </a:r>
                    </a:p>
                    <a:p>
                      <a:pPr algn="ctr"/>
                      <a:r>
                        <a:rPr lang="en-US" sz="1800" dirty="0"/>
                        <a:t>175 (35.1%)</a:t>
                      </a:r>
                    </a:p>
                    <a:p>
                      <a:pPr algn="ctr"/>
                      <a:r>
                        <a:rPr lang="en-US" sz="1800" dirty="0"/>
                        <a:t>-----</a:t>
                      </a:r>
                    </a:p>
                  </a:txBody>
                  <a:tcPr marL="68580" marR="68580" marT="34290" marB="34290"/>
                </a:tc>
                <a:tc>
                  <a:txBody>
                    <a:bodyPr/>
                    <a:lstStyle/>
                    <a:p>
                      <a:pPr algn="ctr"/>
                      <a:r>
                        <a:rPr lang="en-US" sz="1800" dirty="0"/>
                        <a:t>0.99 (0.84, 1.17)</a:t>
                      </a:r>
                    </a:p>
                    <a:p>
                      <a:pPr algn="ctr"/>
                      <a:r>
                        <a:rPr lang="en-US" sz="1800" dirty="0"/>
                        <a:t>1</a:t>
                      </a:r>
                    </a:p>
                    <a:p>
                      <a:pPr algn="ctr"/>
                      <a:r>
                        <a:rPr lang="en-US" sz="1800" dirty="0"/>
                        <a:t>-----</a:t>
                      </a:r>
                    </a:p>
                  </a:txBody>
                  <a:tcPr marL="68580" marR="68580" marT="34290" marB="34290"/>
                </a:tc>
                <a:tc>
                  <a:txBody>
                    <a:bodyPr/>
                    <a:lstStyle/>
                    <a:p>
                      <a:pPr algn="ctr"/>
                      <a:r>
                        <a:rPr lang="en-US" sz="1800" dirty="0"/>
                        <a:t>174 (34.7%)</a:t>
                      </a:r>
                    </a:p>
                    <a:p>
                      <a:pPr algn="ctr"/>
                      <a:r>
                        <a:rPr lang="en-US" sz="1800" dirty="0"/>
                        <a:t>144 (31.7%)</a:t>
                      </a:r>
                    </a:p>
                    <a:p>
                      <a:pPr algn="ctr"/>
                      <a:r>
                        <a:rPr lang="en-US" sz="1800" dirty="0"/>
                        <a:t>31 (69.8%)</a:t>
                      </a:r>
                    </a:p>
                  </a:txBody>
                  <a:tcPr marL="68580" marR="68580" marT="34290" marB="34290"/>
                </a:tc>
                <a:tc>
                  <a:txBody>
                    <a:bodyPr/>
                    <a:lstStyle/>
                    <a:p>
                      <a:pPr algn="ctr"/>
                      <a:r>
                        <a:rPr lang="en-US" sz="1800" dirty="0"/>
                        <a:t>1.10 (0.92, 1.32)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056145015"/>
                  </a:ext>
                </a:extLst>
              </a:tr>
              <a:tr h="531495">
                <a:tc>
                  <a:txBody>
                    <a:bodyPr/>
                    <a:lstStyle/>
                    <a:p>
                      <a:r>
                        <a:rPr lang="en-US" sz="1800" dirty="0"/>
                        <a:t>&lt;32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33 (6.6%)</a:t>
                      </a:r>
                    </a:p>
                    <a:p>
                      <a:pPr algn="ctr"/>
                      <a:r>
                        <a:rPr lang="en-US" sz="1800" dirty="0"/>
                        <a:t>34 (6.7%)</a:t>
                      </a:r>
                    </a:p>
                    <a:p>
                      <a:pPr algn="ctr"/>
                      <a:r>
                        <a:rPr lang="en-US" sz="1800" dirty="0"/>
                        <a:t>-----</a:t>
                      </a:r>
                    </a:p>
                  </a:txBody>
                  <a:tcPr marL="68580" marR="68580" marT="34290" marB="34290"/>
                </a:tc>
                <a:tc>
                  <a:txBody>
                    <a:bodyPr/>
                    <a:lstStyle/>
                    <a:p>
                      <a:pPr algn="ctr"/>
                      <a:r>
                        <a:rPr lang="en-US" sz="1800" dirty="0"/>
                        <a:t>0.98 (0.61, 1.57)</a:t>
                      </a:r>
                    </a:p>
                    <a:p>
                      <a:pPr algn="ctr"/>
                      <a:r>
                        <a:rPr lang="en-US" sz="1800" dirty="0"/>
                        <a:t>1</a:t>
                      </a:r>
                    </a:p>
                    <a:p>
                      <a:pPr algn="ctr"/>
                      <a:r>
                        <a:rPr lang="en-US" sz="1800" dirty="0"/>
                        <a:t>-----</a:t>
                      </a:r>
                    </a:p>
                  </a:txBody>
                  <a:tcPr marL="68580" marR="68580" marT="34290" marB="34290"/>
                </a:tc>
                <a:tc>
                  <a:txBody>
                    <a:bodyPr/>
                    <a:lstStyle/>
                    <a:p>
                      <a:pPr algn="ctr"/>
                      <a:r>
                        <a:rPr lang="en-US" sz="1800" dirty="0"/>
                        <a:t>33 (6.6%)</a:t>
                      </a:r>
                    </a:p>
                    <a:p>
                      <a:pPr algn="ctr"/>
                      <a:r>
                        <a:rPr lang="en-US" sz="1800" dirty="0"/>
                        <a:t>21 (4.7%)</a:t>
                      </a:r>
                    </a:p>
                    <a:p>
                      <a:pPr algn="ctr"/>
                      <a:r>
                        <a:rPr lang="en-US" sz="1800" dirty="0"/>
                        <a:t>12 (27.3%)</a:t>
                      </a:r>
                    </a:p>
                  </a:txBody>
                  <a:tcPr marL="68580" marR="68580" marT="34290" marB="34290"/>
                </a:tc>
                <a:tc>
                  <a:txBody>
                    <a:bodyPr/>
                    <a:lstStyle/>
                    <a:p>
                      <a:pPr algn="ctr"/>
                      <a:r>
                        <a:rPr lang="en-US" sz="1800" dirty="0"/>
                        <a:t>1.41 (0.82, 2.42)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39537932"/>
                  </a:ext>
                </a:extLst>
              </a:tr>
              <a:tr h="531495">
                <a:tc>
                  <a:txBody>
                    <a:bodyPr/>
                    <a:lstStyle/>
                    <a:p>
                      <a:r>
                        <a:rPr lang="en-US" sz="1800" dirty="0"/>
                        <a:t>&lt;28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8 (1.5%)</a:t>
                      </a:r>
                    </a:p>
                    <a:p>
                      <a:pPr algn="ctr"/>
                      <a:r>
                        <a:rPr lang="en-US" sz="1800" dirty="0"/>
                        <a:t>8 (1.6%)</a:t>
                      </a:r>
                    </a:p>
                    <a:p>
                      <a:pPr algn="ctr"/>
                      <a:r>
                        <a:rPr lang="en-US" sz="1800" dirty="0"/>
                        <a:t>-----</a:t>
                      </a:r>
                    </a:p>
                  </a:txBody>
                  <a:tcPr marL="68580" marR="68580" marT="34290" marB="34290"/>
                </a:tc>
                <a:tc>
                  <a:txBody>
                    <a:bodyPr/>
                    <a:lstStyle/>
                    <a:p>
                      <a:pPr algn="ctr"/>
                      <a:r>
                        <a:rPr lang="en-US" sz="1800" dirty="0"/>
                        <a:t>0.95 (0.32, 2.79)</a:t>
                      </a:r>
                    </a:p>
                    <a:p>
                      <a:pPr algn="ctr"/>
                      <a:r>
                        <a:rPr lang="en-US" sz="1800" dirty="0"/>
                        <a:t>1</a:t>
                      </a:r>
                    </a:p>
                    <a:p>
                      <a:pPr algn="ctr"/>
                      <a:r>
                        <a:rPr lang="en-US" sz="1800" dirty="0"/>
                        <a:t>-----</a:t>
                      </a:r>
                    </a:p>
                  </a:txBody>
                  <a:tcPr marL="68580" marR="68580" marT="34290" marB="34290"/>
                </a:tc>
                <a:tc>
                  <a:txBody>
                    <a:bodyPr/>
                    <a:lstStyle/>
                    <a:p>
                      <a:pPr algn="ctr"/>
                      <a:r>
                        <a:rPr lang="en-US" sz="1800" dirty="0"/>
                        <a:t>8 (1.5%)</a:t>
                      </a:r>
                    </a:p>
                    <a:p>
                      <a:pPr algn="ctr"/>
                      <a:r>
                        <a:rPr lang="en-US" sz="1800" dirty="0"/>
                        <a:t>4 (0.8%)</a:t>
                      </a:r>
                    </a:p>
                    <a:p>
                      <a:pPr algn="ctr"/>
                      <a:r>
                        <a:rPr lang="en-US" sz="1800" dirty="0"/>
                        <a:t>4 (9.3%)</a:t>
                      </a:r>
                    </a:p>
                  </a:txBody>
                  <a:tcPr marL="68580" marR="68580" marT="34290" marB="34290"/>
                </a:tc>
                <a:tc>
                  <a:txBody>
                    <a:bodyPr/>
                    <a:lstStyle/>
                    <a:p>
                      <a:pPr algn="ctr"/>
                      <a:r>
                        <a:rPr lang="en-US" sz="1800" dirty="0"/>
                        <a:t>5.01 (1.35, 18.54)</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475354266"/>
                  </a:ext>
                </a:extLst>
              </a:tr>
            </a:tbl>
          </a:graphicData>
        </a:graphic>
      </p:graphicFrame>
      <p:graphicFrame>
        <p:nvGraphicFramePr>
          <p:cNvPr id="8" name="Table 7">
            <a:extLst>
              <a:ext uri="{FF2B5EF4-FFF2-40B4-BE49-F238E27FC236}">
                <a16:creationId xmlns:a16="http://schemas.microsoft.com/office/drawing/2014/main" id="{90CFB7DF-0FAB-415D-A9D6-10E4DCCCB2A9}"/>
              </a:ext>
            </a:extLst>
          </p:cNvPr>
          <p:cNvGraphicFramePr>
            <a:graphicFrameLocks noGrp="1"/>
          </p:cNvGraphicFramePr>
          <p:nvPr>
            <p:extLst>
              <p:ext uri="{D42A27DB-BD31-4B8C-83A1-F6EECF244321}">
                <p14:modId xmlns:p14="http://schemas.microsoft.com/office/powerpoint/2010/main" val="1420627634"/>
              </p:ext>
            </p:extLst>
          </p:nvPr>
        </p:nvGraphicFramePr>
        <p:xfrm>
          <a:off x="2960914" y="2823216"/>
          <a:ext cx="6146705" cy="522795"/>
        </p:xfrm>
        <a:graphic>
          <a:graphicData uri="http://schemas.openxmlformats.org/drawingml/2006/table">
            <a:tbl>
              <a:tblPr firstRow="1" bandRow="1">
                <a:tableStyleId>{5C22544A-7EE6-4342-B048-85BDC9FD1C3A}</a:tableStyleId>
              </a:tblPr>
              <a:tblGrid>
                <a:gridCol w="3037115">
                  <a:extLst>
                    <a:ext uri="{9D8B030D-6E8A-4147-A177-3AD203B41FA5}">
                      <a16:colId xmlns:a16="http://schemas.microsoft.com/office/drawing/2014/main" val="2786797121"/>
                    </a:ext>
                  </a:extLst>
                </a:gridCol>
                <a:gridCol w="3109590">
                  <a:extLst>
                    <a:ext uri="{9D8B030D-6E8A-4147-A177-3AD203B41FA5}">
                      <a16:colId xmlns:a16="http://schemas.microsoft.com/office/drawing/2014/main" val="1448087853"/>
                    </a:ext>
                  </a:extLst>
                </a:gridCol>
              </a:tblGrid>
              <a:tr h="522795">
                <a:tc>
                  <a:txBody>
                    <a:bodyPr/>
                    <a:lstStyle/>
                    <a:p>
                      <a:pPr algn="ctr"/>
                      <a:r>
                        <a:rPr lang="en-US" sz="2000" dirty="0"/>
                        <a:t>Intention to Treat</a:t>
                      </a:r>
                    </a:p>
                  </a:txBody>
                  <a:tcPr marL="68580" marR="68580" marT="34290" marB="34290" anchor="ctr"/>
                </a:tc>
                <a:tc>
                  <a:txBody>
                    <a:bodyPr/>
                    <a:lstStyle/>
                    <a:p>
                      <a:pPr algn="ctr"/>
                      <a:r>
                        <a:rPr lang="en-US" sz="2000" dirty="0"/>
                        <a:t>As Treated</a:t>
                      </a:r>
                    </a:p>
                  </a:txBody>
                  <a:tcPr marL="68580" marR="68580" marT="34290" marB="34290" anchor="ctr"/>
                </a:tc>
                <a:extLst>
                  <a:ext uri="{0D108BD9-81ED-4DB2-BD59-A6C34878D82A}">
                    <a16:rowId xmlns:a16="http://schemas.microsoft.com/office/drawing/2014/main" val="4052624802"/>
                  </a:ext>
                </a:extLst>
              </a:tr>
            </a:tbl>
          </a:graphicData>
        </a:graphic>
      </p:graphicFrame>
      <p:pic>
        <p:nvPicPr>
          <p:cNvPr id="9" name="Picture 8">
            <a:extLst>
              <a:ext uri="{FF2B5EF4-FFF2-40B4-BE49-F238E27FC236}">
                <a16:creationId xmlns:a16="http://schemas.microsoft.com/office/drawing/2014/main" id="{67247A06-9B3A-42E2-ADAB-747FF792F8DE}"/>
              </a:ext>
            </a:extLst>
          </p:cNvPr>
          <p:cNvPicPr>
            <a:picLocks noChangeAspect="1"/>
          </p:cNvPicPr>
          <p:nvPr/>
        </p:nvPicPr>
        <p:blipFill>
          <a:blip r:embed="rId2"/>
          <a:stretch>
            <a:fillRect/>
          </a:stretch>
        </p:blipFill>
        <p:spPr>
          <a:xfrm>
            <a:off x="598714" y="10882"/>
            <a:ext cx="7772400" cy="1032392"/>
          </a:xfrm>
          <a:prstGeom prst="rect">
            <a:avLst/>
          </a:prstGeom>
        </p:spPr>
      </p:pic>
      <p:pic>
        <p:nvPicPr>
          <p:cNvPr id="10" name="Picture 9">
            <a:extLst>
              <a:ext uri="{FF2B5EF4-FFF2-40B4-BE49-F238E27FC236}">
                <a16:creationId xmlns:a16="http://schemas.microsoft.com/office/drawing/2014/main" id="{F150B568-27C7-4BB1-A443-7D35E481A773}"/>
              </a:ext>
            </a:extLst>
          </p:cNvPr>
          <p:cNvPicPr>
            <a:picLocks noChangeAspect="1"/>
          </p:cNvPicPr>
          <p:nvPr/>
        </p:nvPicPr>
        <p:blipFill>
          <a:blip r:embed="rId3"/>
          <a:stretch>
            <a:fillRect/>
          </a:stretch>
        </p:blipFill>
        <p:spPr>
          <a:xfrm>
            <a:off x="1273307" y="1043274"/>
            <a:ext cx="6510361" cy="375700"/>
          </a:xfrm>
          <a:prstGeom prst="rect">
            <a:avLst/>
          </a:prstGeom>
        </p:spPr>
      </p:pic>
    </p:spTree>
    <p:extLst>
      <p:ext uri="{BB962C8B-B14F-4D97-AF65-F5344CB8AC3E}">
        <p14:creationId xmlns:p14="http://schemas.microsoft.com/office/powerpoint/2010/main" val="8501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3E438-72B9-4EAF-9B35-D8023EAAEBA1}"/>
              </a:ext>
            </a:extLst>
          </p:cNvPr>
          <p:cNvSpPr txBox="1"/>
          <p:nvPr/>
        </p:nvSpPr>
        <p:spPr>
          <a:xfrm>
            <a:off x="6306016" y="6579171"/>
            <a:ext cx="3127916" cy="276999"/>
          </a:xfrm>
          <a:prstGeom prst="rect">
            <a:avLst/>
          </a:prstGeom>
          <a:noFill/>
        </p:spPr>
        <p:txBody>
          <a:bodyPr wrap="square" rtlCol="0">
            <a:spAutoFit/>
          </a:bodyPr>
          <a:lstStyle/>
          <a:p>
            <a:r>
              <a:rPr lang="en-US" sz="1200" dirty="0"/>
              <a:t>Stoner et al. Epidemiology 2018;29:224-229</a:t>
            </a:r>
          </a:p>
        </p:txBody>
      </p:sp>
      <p:sp>
        <p:nvSpPr>
          <p:cNvPr id="2" name="TextBox 1">
            <a:extLst>
              <a:ext uri="{FF2B5EF4-FFF2-40B4-BE49-F238E27FC236}">
                <a16:creationId xmlns:a16="http://schemas.microsoft.com/office/drawing/2014/main" id="{80889ECB-5E5C-4580-A4DD-27C0FE5C4059}"/>
              </a:ext>
            </a:extLst>
          </p:cNvPr>
          <p:cNvSpPr txBox="1"/>
          <p:nvPr/>
        </p:nvSpPr>
        <p:spPr>
          <a:xfrm>
            <a:off x="0" y="1327637"/>
            <a:ext cx="6900585" cy="461665"/>
          </a:xfrm>
          <a:prstGeom prst="rect">
            <a:avLst/>
          </a:prstGeom>
          <a:noFill/>
        </p:spPr>
        <p:txBody>
          <a:bodyPr wrap="square" rtlCol="0">
            <a:spAutoFit/>
          </a:bodyPr>
          <a:lstStyle/>
          <a:p>
            <a:r>
              <a:rPr lang="en-US" sz="2400" b="1" dirty="0">
                <a:solidFill>
                  <a:srgbClr val="C00000"/>
                </a:solidFill>
              </a:rPr>
              <a:t>Objective</a:t>
            </a:r>
            <a:r>
              <a:rPr lang="en-US" sz="2400" dirty="0"/>
              <a:t>: To evaluate for selection bias </a:t>
            </a:r>
          </a:p>
        </p:txBody>
      </p:sp>
      <p:sp>
        <p:nvSpPr>
          <p:cNvPr id="12" name="TextBox 11">
            <a:extLst>
              <a:ext uri="{FF2B5EF4-FFF2-40B4-BE49-F238E27FC236}">
                <a16:creationId xmlns:a16="http://schemas.microsoft.com/office/drawing/2014/main" id="{945F80B0-3A77-4620-AF5A-FCDD0267EBB7}"/>
              </a:ext>
            </a:extLst>
          </p:cNvPr>
          <p:cNvSpPr txBox="1"/>
          <p:nvPr/>
        </p:nvSpPr>
        <p:spPr>
          <a:xfrm>
            <a:off x="47266" y="1703337"/>
            <a:ext cx="9071239" cy="1200329"/>
          </a:xfrm>
          <a:prstGeom prst="rect">
            <a:avLst/>
          </a:prstGeom>
          <a:noFill/>
        </p:spPr>
        <p:txBody>
          <a:bodyPr wrap="square" rtlCol="0">
            <a:spAutoFit/>
          </a:bodyPr>
          <a:lstStyle/>
          <a:p>
            <a:r>
              <a:rPr lang="en-US" sz="2400" b="1" dirty="0">
                <a:solidFill>
                  <a:srgbClr val="C00000"/>
                </a:solidFill>
              </a:rPr>
              <a:t>Methods</a:t>
            </a:r>
            <a:r>
              <a:rPr lang="en-US" sz="2400" dirty="0"/>
              <a:t>: Simulated a cohort of 1,000 women living with HIV (WLHIV) recruited into a trial </a:t>
            </a:r>
            <a:r>
              <a:rPr lang="en-US" sz="2400" u="sng" dirty="0"/>
              <a:t>before conception</a:t>
            </a:r>
            <a:r>
              <a:rPr lang="en-US" sz="2400" dirty="0"/>
              <a:t>, evaluating rates of preterm birth by timing of ART initiation.</a:t>
            </a:r>
            <a:endParaRPr lang="en-US" sz="2400" u="sng" dirty="0"/>
          </a:p>
        </p:txBody>
      </p:sp>
      <p:graphicFrame>
        <p:nvGraphicFramePr>
          <p:cNvPr id="3" name="Table 2">
            <a:extLst>
              <a:ext uri="{FF2B5EF4-FFF2-40B4-BE49-F238E27FC236}">
                <a16:creationId xmlns:a16="http://schemas.microsoft.com/office/drawing/2014/main" id="{C846E40F-F848-4437-AC96-EF03EBB4AD0F}"/>
              </a:ext>
            </a:extLst>
          </p:cNvPr>
          <p:cNvGraphicFramePr>
            <a:graphicFrameLocks noGrp="1"/>
          </p:cNvGraphicFramePr>
          <p:nvPr>
            <p:extLst/>
          </p:nvPr>
        </p:nvGraphicFramePr>
        <p:xfrm>
          <a:off x="36380" y="3346009"/>
          <a:ext cx="9071239" cy="3291840"/>
        </p:xfrm>
        <a:graphic>
          <a:graphicData uri="http://schemas.openxmlformats.org/drawingml/2006/table">
            <a:tbl>
              <a:tblPr firstRow="1" bandRow="1">
                <a:tableStyleId>{5C22544A-7EE6-4342-B048-85BDC9FD1C3A}</a:tableStyleId>
              </a:tblPr>
              <a:tblGrid>
                <a:gridCol w="1117506">
                  <a:extLst>
                    <a:ext uri="{9D8B030D-6E8A-4147-A177-3AD203B41FA5}">
                      <a16:colId xmlns:a16="http://schemas.microsoft.com/office/drawing/2014/main" val="4110806782"/>
                    </a:ext>
                  </a:extLst>
                </a:gridCol>
                <a:gridCol w="1796143">
                  <a:extLst>
                    <a:ext uri="{9D8B030D-6E8A-4147-A177-3AD203B41FA5}">
                      <a16:colId xmlns:a16="http://schemas.microsoft.com/office/drawing/2014/main" val="451970956"/>
                    </a:ext>
                  </a:extLst>
                </a:gridCol>
                <a:gridCol w="1295400">
                  <a:extLst>
                    <a:ext uri="{9D8B030D-6E8A-4147-A177-3AD203B41FA5}">
                      <a16:colId xmlns:a16="http://schemas.microsoft.com/office/drawing/2014/main" val="3321336057"/>
                    </a:ext>
                  </a:extLst>
                </a:gridCol>
                <a:gridCol w="1752600">
                  <a:extLst>
                    <a:ext uri="{9D8B030D-6E8A-4147-A177-3AD203B41FA5}">
                      <a16:colId xmlns:a16="http://schemas.microsoft.com/office/drawing/2014/main" val="3349039756"/>
                    </a:ext>
                  </a:extLst>
                </a:gridCol>
                <a:gridCol w="1306285">
                  <a:extLst>
                    <a:ext uri="{9D8B030D-6E8A-4147-A177-3AD203B41FA5}">
                      <a16:colId xmlns:a16="http://schemas.microsoft.com/office/drawing/2014/main" val="3595765582"/>
                    </a:ext>
                  </a:extLst>
                </a:gridCol>
                <a:gridCol w="1803305">
                  <a:extLst>
                    <a:ext uri="{9D8B030D-6E8A-4147-A177-3AD203B41FA5}">
                      <a16:colId xmlns:a16="http://schemas.microsoft.com/office/drawing/2014/main" val="2147852060"/>
                    </a:ext>
                  </a:extLst>
                </a:gridCol>
              </a:tblGrid>
              <a:tr h="278130">
                <a:tc>
                  <a:txBody>
                    <a:bodyPr/>
                    <a:lstStyle/>
                    <a:p>
                      <a:r>
                        <a:rPr lang="en-US" sz="1800" dirty="0"/>
                        <a:t>Preterm Category</a:t>
                      </a:r>
                    </a:p>
                  </a:txBody>
                  <a:tcPr marL="68580" marR="68580" marT="34290" marB="34290"/>
                </a:tc>
                <a:tc>
                  <a:txBody>
                    <a:bodyPr/>
                    <a:lstStyle/>
                    <a:p>
                      <a:r>
                        <a:rPr lang="en-US" sz="1800" dirty="0"/>
                        <a:t>Exposure Category</a:t>
                      </a:r>
                    </a:p>
                  </a:txBody>
                  <a:tcPr marL="68580" marR="68580" marT="34290" marB="34290"/>
                </a:tc>
                <a:tc>
                  <a:txBody>
                    <a:bodyPr/>
                    <a:lstStyle/>
                    <a:p>
                      <a:pPr algn="ctr"/>
                      <a:r>
                        <a:rPr lang="en-US" sz="1800" dirty="0"/>
                        <a:t>N (%)</a:t>
                      </a:r>
                    </a:p>
                  </a:txBody>
                  <a:tcPr marL="68580" marR="68580" marT="34290" marB="34290" anchor="b"/>
                </a:tc>
                <a:tc>
                  <a:txBody>
                    <a:bodyPr/>
                    <a:lstStyle/>
                    <a:p>
                      <a:pPr algn="ctr"/>
                      <a:r>
                        <a:rPr lang="en-US" sz="1800" dirty="0"/>
                        <a:t>Average RR</a:t>
                      </a:r>
                    </a:p>
                    <a:p>
                      <a:pPr algn="ctr"/>
                      <a:r>
                        <a:rPr lang="en-US" sz="1800" dirty="0"/>
                        <a:t> (95% CI)</a:t>
                      </a:r>
                    </a:p>
                  </a:txBody>
                  <a:tcPr marL="68580" marR="68580" marT="34290" marB="34290" anchor="b"/>
                </a:tc>
                <a:tc>
                  <a:txBody>
                    <a:bodyPr/>
                    <a:lstStyle/>
                    <a:p>
                      <a:pPr algn="ctr"/>
                      <a:r>
                        <a:rPr lang="en-US" sz="1800" dirty="0"/>
                        <a:t>N %</a:t>
                      </a:r>
                    </a:p>
                  </a:txBody>
                  <a:tcPr marL="68580" marR="68580" marT="34290" marB="34290" anchor="b"/>
                </a:tc>
                <a:tc>
                  <a:txBody>
                    <a:bodyPr/>
                    <a:lstStyle/>
                    <a:p>
                      <a:pPr algn="ctr"/>
                      <a:r>
                        <a:rPr lang="en-US" sz="1800" dirty="0"/>
                        <a:t>Average RR </a:t>
                      </a:r>
                    </a:p>
                    <a:p>
                      <a:pPr algn="ctr"/>
                      <a:r>
                        <a:rPr lang="en-US" sz="1800" dirty="0"/>
                        <a:t>(95% CI)</a:t>
                      </a:r>
                    </a:p>
                  </a:txBody>
                  <a:tcPr marL="68580" marR="68580" marT="34290" marB="34290" anchor="b"/>
                </a:tc>
                <a:extLst>
                  <a:ext uri="{0D108BD9-81ED-4DB2-BD59-A6C34878D82A}">
                    <a16:rowId xmlns:a16="http://schemas.microsoft.com/office/drawing/2014/main" val="3835868975"/>
                  </a:ext>
                </a:extLst>
              </a:tr>
              <a:tr h="531495">
                <a:tc>
                  <a:txBody>
                    <a:bodyPr/>
                    <a:lstStyle/>
                    <a:p>
                      <a:r>
                        <a:rPr lang="en-US" sz="1800" dirty="0"/>
                        <a:t>&lt;37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174 (34.7%)</a:t>
                      </a:r>
                    </a:p>
                    <a:p>
                      <a:pPr algn="ctr"/>
                      <a:r>
                        <a:rPr lang="en-US" sz="1800" dirty="0"/>
                        <a:t>175 (35.1%)</a:t>
                      </a:r>
                    </a:p>
                    <a:p>
                      <a:pPr algn="ctr"/>
                      <a:r>
                        <a:rPr lang="en-US" sz="1800" dirty="0"/>
                        <a:t>-----</a:t>
                      </a:r>
                    </a:p>
                  </a:txBody>
                  <a:tcPr marL="68580" marR="68580" marT="34290" marB="34290"/>
                </a:tc>
                <a:tc>
                  <a:txBody>
                    <a:bodyPr/>
                    <a:lstStyle/>
                    <a:p>
                      <a:pPr algn="ctr"/>
                      <a:r>
                        <a:rPr lang="en-US" sz="1800" dirty="0"/>
                        <a:t>0.99 (0.84, 1.17)</a:t>
                      </a:r>
                    </a:p>
                    <a:p>
                      <a:pPr algn="ctr"/>
                      <a:r>
                        <a:rPr lang="en-US" sz="1800" dirty="0"/>
                        <a:t>1</a:t>
                      </a:r>
                    </a:p>
                    <a:p>
                      <a:pPr algn="ctr"/>
                      <a:r>
                        <a:rPr lang="en-US" sz="1800" dirty="0"/>
                        <a:t>-----</a:t>
                      </a:r>
                    </a:p>
                  </a:txBody>
                  <a:tcPr marL="68580" marR="68580" marT="34290" marB="34290"/>
                </a:tc>
                <a:tc>
                  <a:txBody>
                    <a:bodyPr/>
                    <a:lstStyle/>
                    <a:p>
                      <a:pPr algn="ctr"/>
                      <a:r>
                        <a:rPr lang="en-US" sz="1800" dirty="0"/>
                        <a:t>174 (34.7%)</a:t>
                      </a:r>
                    </a:p>
                    <a:p>
                      <a:pPr algn="ctr"/>
                      <a:r>
                        <a:rPr lang="en-US" sz="1800" dirty="0"/>
                        <a:t>144 (31.7%)</a:t>
                      </a:r>
                    </a:p>
                    <a:p>
                      <a:pPr algn="ctr"/>
                      <a:r>
                        <a:rPr lang="en-US" sz="1800" dirty="0"/>
                        <a:t>31 (69.8%)</a:t>
                      </a:r>
                    </a:p>
                  </a:txBody>
                  <a:tcPr marL="68580" marR="68580" marT="34290" marB="34290"/>
                </a:tc>
                <a:tc>
                  <a:txBody>
                    <a:bodyPr/>
                    <a:lstStyle/>
                    <a:p>
                      <a:pPr algn="ctr"/>
                      <a:r>
                        <a:rPr lang="en-US" sz="1800" dirty="0"/>
                        <a:t>1.10 (0.92, 1.32)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056145015"/>
                  </a:ext>
                </a:extLst>
              </a:tr>
              <a:tr h="531495">
                <a:tc>
                  <a:txBody>
                    <a:bodyPr/>
                    <a:lstStyle/>
                    <a:p>
                      <a:r>
                        <a:rPr lang="en-US" sz="1800" dirty="0"/>
                        <a:t>&lt;32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33 (6.6%)</a:t>
                      </a:r>
                    </a:p>
                    <a:p>
                      <a:pPr algn="ctr"/>
                      <a:r>
                        <a:rPr lang="en-US" sz="1800" dirty="0"/>
                        <a:t>34 (6.7%)</a:t>
                      </a:r>
                    </a:p>
                    <a:p>
                      <a:pPr algn="ctr"/>
                      <a:r>
                        <a:rPr lang="en-US" sz="1800" dirty="0"/>
                        <a:t>-----</a:t>
                      </a:r>
                    </a:p>
                  </a:txBody>
                  <a:tcPr marL="68580" marR="68580" marT="34290" marB="34290"/>
                </a:tc>
                <a:tc>
                  <a:txBody>
                    <a:bodyPr/>
                    <a:lstStyle/>
                    <a:p>
                      <a:pPr algn="ctr"/>
                      <a:r>
                        <a:rPr lang="en-US" sz="1800" dirty="0"/>
                        <a:t>0.98 (0.61, 1.57)</a:t>
                      </a:r>
                    </a:p>
                    <a:p>
                      <a:pPr algn="ctr"/>
                      <a:r>
                        <a:rPr lang="en-US" sz="1800" dirty="0"/>
                        <a:t>1</a:t>
                      </a:r>
                    </a:p>
                    <a:p>
                      <a:pPr algn="ctr"/>
                      <a:r>
                        <a:rPr lang="en-US" sz="1800" dirty="0"/>
                        <a:t>-----</a:t>
                      </a:r>
                    </a:p>
                  </a:txBody>
                  <a:tcPr marL="68580" marR="68580" marT="34290" marB="34290"/>
                </a:tc>
                <a:tc>
                  <a:txBody>
                    <a:bodyPr/>
                    <a:lstStyle/>
                    <a:p>
                      <a:pPr algn="ctr"/>
                      <a:r>
                        <a:rPr lang="en-US" sz="1800" dirty="0"/>
                        <a:t>33 (6.6%)</a:t>
                      </a:r>
                    </a:p>
                    <a:p>
                      <a:pPr algn="ctr"/>
                      <a:r>
                        <a:rPr lang="en-US" sz="1800" dirty="0"/>
                        <a:t>21 (4.7%)</a:t>
                      </a:r>
                    </a:p>
                    <a:p>
                      <a:pPr algn="ctr"/>
                      <a:r>
                        <a:rPr lang="en-US" sz="1800" dirty="0"/>
                        <a:t>12 (27.3%)</a:t>
                      </a:r>
                    </a:p>
                  </a:txBody>
                  <a:tcPr marL="68580" marR="68580" marT="34290" marB="34290"/>
                </a:tc>
                <a:tc>
                  <a:txBody>
                    <a:bodyPr/>
                    <a:lstStyle/>
                    <a:p>
                      <a:pPr algn="ctr"/>
                      <a:r>
                        <a:rPr lang="en-US" sz="1800" dirty="0"/>
                        <a:t>1.41 (0.82, 2.42)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39537932"/>
                  </a:ext>
                </a:extLst>
              </a:tr>
              <a:tr h="531495">
                <a:tc>
                  <a:txBody>
                    <a:bodyPr/>
                    <a:lstStyle/>
                    <a:p>
                      <a:r>
                        <a:rPr lang="en-US" sz="1800" dirty="0"/>
                        <a:t>&lt;28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8 (1.5%)</a:t>
                      </a:r>
                    </a:p>
                    <a:p>
                      <a:pPr algn="ctr"/>
                      <a:r>
                        <a:rPr lang="en-US" sz="1800" dirty="0"/>
                        <a:t>8 (1.6%)</a:t>
                      </a:r>
                    </a:p>
                    <a:p>
                      <a:pPr algn="ctr"/>
                      <a:r>
                        <a:rPr lang="en-US" sz="1800" dirty="0"/>
                        <a:t>-----</a:t>
                      </a:r>
                    </a:p>
                  </a:txBody>
                  <a:tcPr marL="68580" marR="68580" marT="34290" marB="34290"/>
                </a:tc>
                <a:tc>
                  <a:txBody>
                    <a:bodyPr/>
                    <a:lstStyle/>
                    <a:p>
                      <a:pPr algn="ctr"/>
                      <a:r>
                        <a:rPr lang="en-US" sz="1800" dirty="0"/>
                        <a:t>0.95 (0.32, 2.79)</a:t>
                      </a:r>
                    </a:p>
                    <a:p>
                      <a:pPr algn="ctr"/>
                      <a:r>
                        <a:rPr lang="en-US" sz="1800" dirty="0"/>
                        <a:t>1</a:t>
                      </a:r>
                    </a:p>
                    <a:p>
                      <a:pPr algn="ctr"/>
                      <a:r>
                        <a:rPr lang="en-US" sz="1800" dirty="0"/>
                        <a:t>-----</a:t>
                      </a:r>
                    </a:p>
                  </a:txBody>
                  <a:tcPr marL="68580" marR="68580" marT="34290" marB="34290"/>
                </a:tc>
                <a:tc>
                  <a:txBody>
                    <a:bodyPr/>
                    <a:lstStyle/>
                    <a:p>
                      <a:pPr algn="ctr"/>
                      <a:r>
                        <a:rPr lang="en-US" sz="1800" dirty="0"/>
                        <a:t>8 (1.5%)</a:t>
                      </a:r>
                    </a:p>
                    <a:p>
                      <a:pPr algn="ctr"/>
                      <a:r>
                        <a:rPr lang="en-US" sz="1800" dirty="0"/>
                        <a:t>4 (0.8%)</a:t>
                      </a:r>
                    </a:p>
                    <a:p>
                      <a:pPr algn="ctr"/>
                      <a:r>
                        <a:rPr lang="en-US" sz="1800" dirty="0"/>
                        <a:t>4 (9.3%)</a:t>
                      </a:r>
                    </a:p>
                  </a:txBody>
                  <a:tcPr marL="68580" marR="68580" marT="34290" marB="34290"/>
                </a:tc>
                <a:tc>
                  <a:txBody>
                    <a:bodyPr/>
                    <a:lstStyle/>
                    <a:p>
                      <a:pPr algn="ctr"/>
                      <a:r>
                        <a:rPr lang="en-US" sz="1800" dirty="0"/>
                        <a:t>5.01 (1.35, 18.54)</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475354266"/>
                  </a:ext>
                </a:extLst>
              </a:tr>
            </a:tbl>
          </a:graphicData>
        </a:graphic>
      </p:graphicFrame>
      <p:graphicFrame>
        <p:nvGraphicFramePr>
          <p:cNvPr id="8" name="Table 7">
            <a:extLst>
              <a:ext uri="{FF2B5EF4-FFF2-40B4-BE49-F238E27FC236}">
                <a16:creationId xmlns:a16="http://schemas.microsoft.com/office/drawing/2014/main" id="{90CFB7DF-0FAB-415D-A9D6-10E4DCCCB2A9}"/>
              </a:ext>
            </a:extLst>
          </p:cNvPr>
          <p:cNvGraphicFramePr>
            <a:graphicFrameLocks noGrp="1"/>
          </p:cNvGraphicFramePr>
          <p:nvPr>
            <p:extLst/>
          </p:nvPr>
        </p:nvGraphicFramePr>
        <p:xfrm>
          <a:off x="2960914" y="2823216"/>
          <a:ext cx="6146705" cy="522795"/>
        </p:xfrm>
        <a:graphic>
          <a:graphicData uri="http://schemas.openxmlformats.org/drawingml/2006/table">
            <a:tbl>
              <a:tblPr firstRow="1" bandRow="1">
                <a:tableStyleId>{5C22544A-7EE6-4342-B048-85BDC9FD1C3A}</a:tableStyleId>
              </a:tblPr>
              <a:tblGrid>
                <a:gridCol w="3037115">
                  <a:extLst>
                    <a:ext uri="{9D8B030D-6E8A-4147-A177-3AD203B41FA5}">
                      <a16:colId xmlns:a16="http://schemas.microsoft.com/office/drawing/2014/main" val="2786797121"/>
                    </a:ext>
                  </a:extLst>
                </a:gridCol>
                <a:gridCol w="3109590">
                  <a:extLst>
                    <a:ext uri="{9D8B030D-6E8A-4147-A177-3AD203B41FA5}">
                      <a16:colId xmlns:a16="http://schemas.microsoft.com/office/drawing/2014/main" val="1448087853"/>
                    </a:ext>
                  </a:extLst>
                </a:gridCol>
              </a:tblGrid>
              <a:tr h="522795">
                <a:tc>
                  <a:txBody>
                    <a:bodyPr/>
                    <a:lstStyle/>
                    <a:p>
                      <a:pPr algn="ctr"/>
                      <a:r>
                        <a:rPr lang="en-US" sz="2000" dirty="0"/>
                        <a:t>Intention to Treat</a:t>
                      </a:r>
                    </a:p>
                  </a:txBody>
                  <a:tcPr marL="68580" marR="68580" marT="34290" marB="34290" anchor="ctr"/>
                </a:tc>
                <a:tc>
                  <a:txBody>
                    <a:bodyPr/>
                    <a:lstStyle/>
                    <a:p>
                      <a:pPr algn="ctr"/>
                      <a:r>
                        <a:rPr lang="en-US" sz="2000" dirty="0"/>
                        <a:t>As Treated</a:t>
                      </a:r>
                    </a:p>
                  </a:txBody>
                  <a:tcPr marL="68580" marR="68580" marT="34290" marB="34290" anchor="ctr"/>
                </a:tc>
                <a:extLst>
                  <a:ext uri="{0D108BD9-81ED-4DB2-BD59-A6C34878D82A}">
                    <a16:rowId xmlns:a16="http://schemas.microsoft.com/office/drawing/2014/main" val="4052624802"/>
                  </a:ext>
                </a:extLst>
              </a:tr>
            </a:tbl>
          </a:graphicData>
        </a:graphic>
      </p:graphicFrame>
      <p:pic>
        <p:nvPicPr>
          <p:cNvPr id="9" name="Picture 8">
            <a:extLst>
              <a:ext uri="{FF2B5EF4-FFF2-40B4-BE49-F238E27FC236}">
                <a16:creationId xmlns:a16="http://schemas.microsoft.com/office/drawing/2014/main" id="{67247A06-9B3A-42E2-ADAB-747FF792F8DE}"/>
              </a:ext>
            </a:extLst>
          </p:cNvPr>
          <p:cNvPicPr>
            <a:picLocks noChangeAspect="1"/>
          </p:cNvPicPr>
          <p:nvPr/>
        </p:nvPicPr>
        <p:blipFill>
          <a:blip r:embed="rId2"/>
          <a:stretch>
            <a:fillRect/>
          </a:stretch>
        </p:blipFill>
        <p:spPr>
          <a:xfrm>
            <a:off x="598714" y="10882"/>
            <a:ext cx="7772400" cy="1032392"/>
          </a:xfrm>
          <a:prstGeom prst="rect">
            <a:avLst/>
          </a:prstGeom>
        </p:spPr>
      </p:pic>
      <p:pic>
        <p:nvPicPr>
          <p:cNvPr id="10" name="Picture 9">
            <a:extLst>
              <a:ext uri="{FF2B5EF4-FFF2-40B4-BE49-F238E27FC236}">
                <a16:creationId xmlns:a16="http://schemas.microsoft.com/office/drawing/2014/main" id="{F150B568-27C7-4BB1-A443-7D35E481A773}"/>
              </a:ext>
            </a:extLst>
          </p:cNvPr>
          <p:cNvPicPr>
            <a:picLocks noChangeAspect="1"/>
          </p:cNvPicPr>
          <p:nvPr/>
        </p:nvPicPr>
        <p:blipFill>
          <a:blip r:embed="rId3"/>
          <a:stretch>
            <a:fillRect/>
          </a:stretch>
        </p:blipFill>
        <p:spPr>
          <a:xfrm>
            <a:off x="1273307" y="1043274"/>
            <a:ext cx="6510361" cy="375700"/>
          </a:xfrm>
          <a:prstGeom prst="rect">
            <a:avLst/>
          </a:prstGeom>
        </p:spPr>
      </p:pic>
      <p:sp>
        <p:nvSpPr>
          <p:cNvPr id="4" name="Rectangle 3">
            <a:extLst>
              <a:ext uri="{FF2B5EF4-FFF2-40B4-BE49-F238E27FC236}">
                <a16:creationId xmlns:a16="http://schemas.microsoft.com/office/drawing/2014/main" id="{61D12500-4A16-4B0F-AF01-C254FA3C2861}"/>
              </a:ext>
            </a:extLst>
          </p:cNvPr>
          <p:cNvSpPr/>
          <p:nvPr/>
        </p:nvSpPr>
        <p:spPr>
          <a:xfrm>
            <a:off x="6034266" y="4023545"/>
            <a:ext cx="3018789" cy="26058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A956D0-A359-430D-86C0-D0C4833600D7}"/>
              </a:ext>
            </a:extLst>
          </p:cNvPr>
          <p:cNvSpPr/>
          <p:nvPr/>
        </p:nvSpPr>
        <p:spPr>
          <a:xfrm>
            <a:off x="1143000" y="4023545"/>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A61F-AA15-4574-9DB7-B9FF77F165E6}"/>
              </a:ext>
            </a:extLst>
          </p:cNvPr>
          <p:cNvSpPr/>
          <p:nvPr/>
        </p:nvSpPr>
        <p:spPr>
          <a:xfrm>
            <a:off x="1143000" y="4902718"/>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F59247-C00B-4538-8F5E-24861281955B}"/>
              </a:ext>
            </a:extLst>
          </p:cNvPr>
          <p:cNvSpPr/>
          <p:nvPr/>
        </p:nvSpPr>
        <p:spPr>
          <a:xfrm>
            <a:off x="1143000" y="5781891"/>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FE3521-0EDE-45AA-844F-988970F9A23C}"/>
              </a:ext>
            </a:extLst>
          </p:cNvPr>
          <p:cNvSpPr/>
          <p:nvPr/>
        </p:nvSpPr>
        <p:spPr>
          <a:xfrm>
            <a:off x="1143000" y="4546340"/>
            <a:ext cx="6146705" cy="276999"/>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4BFD6D-754D-410B-99ED-8A94F6C94CF2}"/>
              </a:ext>
            </a:extLst>
          </p:cNvPr>
          <p:cNvSpPr/>
          <p:nvPr/>
        </p:nvSpPr>
        <p:spPr>
          <a:xfrm>
            <a:off x="1142999" y="5444839"/>
            <a:ext cx="6146705" cy="276999"/>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839027-8634-4648-B958-4E2AA3DD993F}"/>
              </a:ext>
            </a:extLst>
          </p:cNvPr>
          <p:cNvSpPr/>
          <p:nvPr/>
        </p:nvSpPr>
        <p:spPr>
          <a:xfrm>
            <a:off x="1142998" y="6340512"/>
            <a:ext cx="6146705" cy="276999"/>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4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3E438-72B9-4EAF-9B35-D8023EAAEBA1}"/>
              </a:ext>
            </a:extLst>
          </p:cNvPr>
          <p:cNvSpPr txBox="1"/>
          <p:nvPr/>
        </p:nvSpPr>
        <p:spPr>
          <a:xfrm>
            <a:off x="6306016" y="6579171"/>
            <a:ext cx="3127916" cy="276999"/>
          </a:xfrm>
          <a:prstGeom prst="rect">
            <a:avLst/>
          </a:prstGeom>
          <a:noFill/>
        </p:spPr>
        <p:txBody>
          <a:bodyPr wrap="square" rtlCol="0">
            <a:spAutoFit/>
          </a:bodyPr>
          <a:lstStyle/>
          <a:p>
            <a:r>
              <a:rPr lang="en-US" sz="1200" dirty="0"/>
              <a:t>Stoner et al. Epidemiology 2018;29:224-229</a:t>
            </a:r>
          </a:p>
        </p:txBody>
      </p:sp>
      <p:sp>
        <p:nvSpPr>
          <p:cNvPr id="2" name="TextBox 1">
            <a:extLst>
              <a:ext uri="{FF2B5EF4-FFF2-40B4-BE49-F238E27FC236}">
                <a16:creationId xmlns:a16="http://schemas.microsoft.com/office/drawing/2014/main" id="{80889ECB-5E5C-4580-A4DD-27C0FE5C4059}"/>
              </a:ext>
            </a:extLst>
          </p:cNvPr>
          <p:cNvSpPr txBox="1"/>
          <p:nvPr/>
        </p:nvSpPr>
        <p:spPr>
          <a:xfrm>
            <a:off x="0" y="1327637"/>
            <a:ext cx="6900585" cy="461665"/>
          </a:xfrm>
          <a:prstGeom prst="rect">
            <a:avLst/>
          </a:prstGeom>
          <a:noFill/>
        </p:spPr>
        <p:txBody>
          <a:bodyPr wrap="square" rtlCol="0">
            <a:spAutoFit/>
          </a:bodyPr>
          <a:lstStyle/>
          <a:p>
            <a:r>
              <a:rPr lang="en-US" sz="2400" b="1" dirty="0">
                <a:solidFill>
                  <a:srgbClr val="C00000"/>
                </a:solidFill>
              </a:rPr>
              <a:t>Objective</a:t>
            </a:r>
            <a:r>
              <a:rPr lang="en-US" sz="2400" dirty="0"/>
              <a:t>: To evaluate for selection bias </a:t>
            </a:r>
          </a:p>
        </p:txBody>
      </p:sp>
      <p:sp>
        <p:nvSpPr>
          <p:cNvPr id="12" name="TextBox 11">
            <a:extLst>
              <a:ext uri="{FF2B5EF4-FFF2-40B4-BE49-F238E27FC236}">
                <a16:creationId xmlns:a16="http://schemas.microsoft.com/office/drawing/2014/main" id="{945F80B0-3A77-4620-AF5A-FCDD0267EBB7}"/>
              </a:ext>
            </a:extLst>
          </p:cNvPr>
          <p:cNvSpPr txBox="1"/>
          <p:nvPr/>
        </p:nvSpPr>
        <p:spPr>
          <a:xfrm>
            <a:off x="47266" y="1703337"/>
            <a:ext cx="9071239" cy="1200329"/>
          </a:xfrm>
          <a:prstGeom prst="rect">
            <a:avLst/>
          </a:prstGeom>
          <a:noFill/>
        </p:spPr>
        <p:txBody>
          <a:bodyPr wrap="square" rtlCol="0">
            <a:spAutoFit/>
          </a:bodyPr>
          <a:lstStyle/>
          <a:p>
            <a:r>
              <a:rPr lang="en-US" sz="2400" b="1" dirty="0">
                <a:solidFill>
                  <a:srgbClr val="C00000"/>
                </a:solidFill>
              </a:rPr>
              <a:t>Methods</a:t>
            </a:r>
            <a:r>
              <a:rPr lang="en-US" sz="2400" dirty="0"/>
              <a:t>: Simulated a cohort of 1,000 women living with HIV (WLHIV) recruited into a trial </a:t>
            </a:r>
            <a:r>
              <a:rPr lang="en-US" sz="2400" u="sng" dirty="0"/>
              <a:t>before conception</a:t>
            </a:r>
            <a:r>
              <a:rPr lang="en-US" sz="2400" dirty="0"/>
              <a:t>, evaluating rates of preterm birth by timing of ART initiation.</a:t>
            </a:r>
            <a:endParaRPr lang="en-US" sz="2400" u="sng" dirty="0"/>
          </a:p>
        </p:txBody>
      </p:sp>
      <p:graphicFrame>
        <p:nvGraphicFramePr>
          <p:cNvPr id="3" name="Table 2">
            <a:extLst>
              <a:ext uri="{FF2B5EF4-FFF2-40B4-BE49-F238E27FC236}">
                <a16:creationId xmlns:a16="http://schemas.microsoft.com/office/drawing/2014/main" id="{C846E40F-F848-4437-AC96-EF03EBB4AD0F}"/>
              </a:ext>
            </a:extLst>
          </p:cNvPr>
          <p:cNvGraphicFramePr>
            <a:graphicFrameLocks noGrp="1"/>
          </p:cNvGraphicFramePr>
          <p:nvPr>
            <p:extLst/>
          </p:nvPr>
        </p:nvGraphicFramePr>
        <p:xfrm>
          <a:off x="36380" y="3346009"/>
          <a:ext cx="9071239" cy="3291840"/>
        </p:xfrm>
        <a:graphic>
          <a:graphicData uri="http://schemas.openxmlformats.org/drawingml/2006/table">
            <a:tbl>
              <a:tblPr firstRow="1" bandRow="1">
                <a:tableStyleId>{5C22544A-7EE6-4342-B048-85BDC9FD1C3A}</a:tableStyleId>
              </a:tblPr>
              <a:tblGrid>
                <a:gridCol w="1117506">
                  <a:extLst>
                    <a:ext uri="{9D8B030D-6E8A-4147-A177-3AD203B41FA5}">
                      <a16:colId xmlns:a16="http://schemas.microsoft.com/office/drawing/2014/main" val="4110806782"/>
                    </a:ext>
                  </a:extLst>
                </a:gridCol>
                <a:gridCol w="1796143">
                  <a:extLst>
                    <a:ext uri="{9D8B030D-6E8A-4147-A177-3AD203B41FA5}">
                      <a16:colId xmlns:a16="http://schemas.microsoft.com/office/drawing/2014/main" val="451970956"/>
                    </a:ext>
                  </a:extLst>
                </a:gridCol>
                <a:gridCol w="1295400">
                  <a:extLst>
                    <a:ext uri="{9D8B030D-6E8A-4147-A177-3AD203B41FA5}">
                      <a16:colId xmlns:a16="http://schemas.microsoft.com/office/drawing/2014/main" val="3321336057"/>
                    </a:ext>
                  </a:extLst>
                </a:gridCol>
                <a:gridCol w="1752600">
                  <a:extLst>
                    <a:ext uri="{9D8B030D-6E8A-4147-A177-3AD203B41FA5}">
                      <a16:colId xmlns:a16="http://schemas.microsoft.com/office/drawing/2014/main" val="3349039756"/>
                    </a:ext>
                  </a:extLst>
                </a:gridCol>
                <a:gridCol w="1306285">
                  <a:extLst>
                    <a:ext uri="{9D8B030D-6E8A-4147-A177-3AD203B41FA5}">
                      <a16:colId xmlns:a16="http://schemas.microsoft.com/office/drawing/2014/main" val="3595765582"/>
                    </a:ext>
                  </a:extLst>
                </a:gridCol>
                <a:gridCol w="1803305">
                  <a:extLst>
                    <a:ext uri="{9D8B030D-6E8A-4147-A177-3AD203B41FA5}">
                      <a16:colId xmlns:a16="http://schemas.microsoft.com/office/drawing/2014/main" val="2147852060"/>
                    </a:ext>
                  </a:extLst>
                </a:gridCol>
              </a:tblGrid>
              <a:tr h="278130">
                <a:tc>
                  <a:txBody>
                    <a:bodyPr/>
                    <a:lstStyle/>
                    <a:p>
                      <a:r>
                        <a:rPr lang="en-US" sz="1800" dirty="0"/>
                        <a:t>Preterm Category</a:t>
                      </a:r>
                    </a:p>
                  </a:txBody>
                  <a:tcPr marL="68580" marR="68580" marT="34290" marB="34290"/>
                </a:tc>
                <a:tc>
                  <a:txBody>
                    <a:bodyPr/>
                    <a:lstStyle/>
                    <a:p>
                      <a:r>
                        <a:rPr lang="en-US" sz="1800" dirty="0"/>
                        <a:t>Exposure Category</a:t>
                      </a:r>
                    </a:p>
                  </a:txBody>
                  <a:tcPr marL="68580" marR="68580" marT="34290" marB="34290"/>
                </a:tc>
                <a:tc>
                  <a:txBody>
                    <a:bodyPr/>
                    <a:lstStyle/>
                    <a:p>
                      <a:pPr algn="ctr"/>
                      <a:r>
                        <a:rPr lang="en-US" sz="1800" dirty="0"/>
                        <a:t>N (%)</a:t>
                      </a:r>
                    </a:p>
                  </a:txBody>
                  <a:tcPr marL="68580" marR="68580" marT="34290" marB="34290" anchor="b"/>
                </a:tc>
                <a:tc>
                  <a:txBody>
                    <a:bodyPr/>
                    <a:lstStyle/>
                    <a:p>
                      <a:pPr algn="ctr"/>
                      <a:r>
                        <a:rPr lang="en-US" sz="1800" dirty="0"/>
                        <a:t>Average RR</a:t>
                      </a:r>
                    </a:p>
                    <a:p>
                      <a:pPr algn="ctr"/>
                      <a:r>
                        <a:rPr lang="en-US" sz="1800" dirty="0"/>
                        <a:t> (95% CI)</a:t>
                      </a:r>
                    </a:p>
                  </a:txBody>
                  <a:tcPr marL="68580" marR="68580" marT="34290" marB="34290" anchor="b"/>
                </a:tc>
                <a:tc>
                  <a:txBody>
                    <a:bodyPr/>
                    <a:lstStyle/>
                    <a:p>
                      <a:pPr algn="ctr"/>
                      <a:r>
                        <a:rPr lang="en-US" sz="1800" dirty="0"/>
                        <a:t>N %</a:t>
                      </a:r>
                    </a:p>
                  </a:txBody>
                  <a:tcPr marL="68580" marR="68580" marT="34290" marB="34290" anchor="b"/>
                </a:tc>
                <a:tc>
                  <a:txBody>
                    <a:bodyPr/>
                    <a:lstStyle/>
                    <a:p>
                      <a:pPr algn="ctr"/>
                      <a:r>
                        <a:rPr lang="en-US" sz="1800" dirty="0"/>
                        <a:t>Average RR </a:t>
                      </a:r>
                    </a:p>
                    <a:p>
                      <a:pPr algn="ctr"/>
                      <a:r>
                        <a:rPr lang="en-US" sz="1800" dirty="0"/>
                        <a:t>(95% CI)</a:t>
                      </a:r>
                    </a:p>
                  </a:txBody>
                  <a:tcPr marL="68580" marR="68580" marT="34290" marB="34290" anchor="b"/>
                </a:tc>
                <a:extLst>
                  <a:ext uri="{0D108BD9-81ED-4DB2-BD59-A6C34878D82A}">
                    <a16:rowId xmlns:a16="http://schemas.microsoft.com/office/drawing/2014/main" val="3835868975"/>
                  </a:ext>
                </a:extLst>
              </a:tr>
              <a:tr h="531495">
                <a:tc>
                  <a:txBody>
                    <a:bodyPr/>
                    <a:lstStyle/>
                    <a:p>
                      <a:r>
                        <a:rPr lang="en-US" sz="1800" dirty="0"/>
                        <a:t>&lt;37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174 (34.7%)</a:t>
                      </a:r>
                    </a:p>
                    <a:p>
                      <a:pPr algn="ctr"/>
                      <a:r>
                        <a:rPr lang="en-US" sz="1800" dirty="0"/>
                        <a:t>175 (35.1%)</a:t>
                      </a:r>
                    </a:p>
                    <a:p>
                      <a:pPr algn="ctr"/>
                      <a:r>
                        <a:rPr lang="en-US" sz="1800" dirty="0"/>
                        <a:t>-----</a:t>
                      </a:r>
                    </a:p>
                  </a:txBody>
                  <a:tcPr marL="68580" marR="68580" marT="34290" marB="34290"/>
                </a:tc>
                <a:tc>
                  <a:txBody>
                    <a:bodyPr/>
                    <a:lstStyle/>
                    <a:p>
                      <a:pPr algn="ctr"/>
                      <a:r>
                        <a:rPr lang="en-US" sz="1800" dirty="0"/>
                        <a:t>0.99 (0.84, 1.17)</a:t>
                      </a:r>
                    </a:p>
                    <a:p>
                      <a:pPr algn="ctr"/>
                      <a:r>
                        <a:rPr lang="en-US" sz="1800" dirty="0"/>
                        <a:t>1</a:t>
                      </a:r>
                    </a:p>
                    <a:p>
                      <a:pPr algn="ctr"/>
                      <a:r>
                        <a:rPr lang="en-US" sz="1800" dirty="0"/>
                        <a:t>-----</a:t>
                      </a:r>
                    </a:p>
                  </a:txBody>
                  <a:tcPr marL="68580" marR="68580" marT="34290" marB="34290"/>
                </a:tc>
                <a:tc>
                  <a:txBody>
                    <a:bodyPr/>
                    <a:lstStyle/>
                    <a:p>
                      <a:pPr algn="ctr"/>
                      <a:r>
                        <a:rPr lang="en-US" sz="1800" dirty="0"/>
                        <a:t>174 (34.7%)</a:t>
                      </a:r>
                    </a:p>
                    <a:p>
                      <a:pPr algn="ctr"/>
                      <a:r>
                        <a:rPr lang="en-US" sz="1800" dirty="0"/>
                        <a:t>144 (31.7%)</a:t>
                      </a:r>
                    </a:p>
                    <a:p>
                      <a:pPr algn="ctr"/>
                      <a:r>
                        <a:rPr lang="en-US" sz="1800" dirty="0"/>
                        <a:t>31 (69.8%)</a:t>
                      </a:r>
                    </a:p>
                  </a:txBody>
                  <a:tcPr marL="68580" marR="68580" marT="34290" marB="34290"/>
                </a:tc>
                <a:tc>
                  <a:txBody>
                    <a:bodyPr/>
                    <a:lstStyle/>
                    <a:p>
                      <a:pPr algn="ctr"/>
                      <a:r>
                        <a:rPr lang="en-US" sz="1800" dirty="0"/>
                        <a:t>1.10 (0.92, 1.32)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056145015"/>
                  </a:ext>
                </a:extLst>
              </a:tr>
              <a:tr h="531495">
                <a:tc>
                  <a:txBody>
                    <a:bodyPr/>
                    <a:lstStyle/>
                    <a:p>
                      <a:r>
                        <a:rPr lang="en-US" sz="1800" dirty="0"/>
                        <a:t>&lt;32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33 (6.6%)</a:t>
                      </a:r>
                    </a:p>
                    <a:p>
                      <a:pPr algn="ctr"/>
                      <a:r>
                        <a:rPr lang="en-US" sz="1800" dirty="0"/>
                        <a:t>34 (6.7%)</a:t>
                      </a:r>
                    </a:p>
                    <a:p>
                      <a:pPr algn="ctr"/>
                      <a:r>
                        <a:rPr lang="en-US" sz="1800" dirty="0"/>
                        <a:t>-----</a:t>
                      </a:r>
                    </a:p>
                  </a:txBody>
                  <a:tcPr marL="68580" marR="68580" marT="34290" marB="34290"/>
                </a:tc>
                <a:tc>
                  <a:txBody>
                    <a:bodyPr/>
                    <a:lstStyle/>
                    <a:p>
                      <a:pPr algn="ctr"/>
                      <a:r>
                        <a:rPr lang="en-US" sz="1800" dirty="0"/>
                        <a:t>0.98 (0.61, 1.57)</a:t>
                      </a:r>
                    </a:p>
                    <a:p>
                      <a:pPr algn="ctr"/>
                      <a:r>
                        <a:rPr lang="en-US" sz="1800" dirty="0"/>
                        <a:t>1</a:t>
                      </a:r>
                    </a:p>
                    <a:p>
                      <a:pPr algn="ctr"/>
                      <a:r>
                        <a:rPr lang="en-US" sz="1800" dirty="0"/>
                        <a:t>-----</a:t>
                      </a:r>
                    </a:p>
                  </a:txBody>
                  <a:tcPr marL="68580" marR="68580" marT="34290" marB="34290"/>
                </a:tc>
                <a:tc>
                  <a:txBody>
                    <a:bodyPr/>
                    <a:lstStyle/>
                    <a:p>
                      <a:pPr algn="ctr"/>
                      <a:r>
                        <a:rPr lang="en-US" sz="1800" dirty="0"/>
                        <a:t>33 (6.6%)</a:t>
                      </a:r>
                    </a:p>
                    <a:p>
                      <a:pPr algn="ctr"/>
                      <a:r>
                        <a:rPr lang="en-US" sz="1800" dirty="0"/>
                        <a:t>21 (4.7%)</a:t>
                      </a:r>
                    </a:p>
                    <a:p>
                      <a:pPr algn="ctr"/>
                      <a:r>
                        <a:rPr lang="en-US" sz="1800" dirty="0"/>
                        <a:t>12 (27.3%)</a:t>
                      </a:r>
                    </a:p>
                  </a:txBody>
                  <a:tcPr marL="68580" marR="68580" marT="34290" marB="34290"/>
                </a:tc>
                <a:tc>
                  <a:txBody>
                    <a:bodyPr/>
                    <a:lstStyle/>
                    <a:p>
                      <a:pPr algn="ctr"/>
                      <a:r>
                        <a:rPr lang="en-US" sz="1800" dirty="0"/>
                        <a:t>1.41 (0.82, 2.42)</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39537932"/>
                  </a:ext>
                </a:extLst>
              </a:tr>
              <a:tr h="531495">
                <a:tc>
                  <a:txBody>
                    <a:bodyPr/>
                    <a:lstStyle/>
                    <a:p>
                      <a:r>
                        <a:rPr lang="en-US" sz="1800" dirty="0"/>
                        <a:t>&lt;28 weeks</a:t>
                      </a:r>
                    </a:p>
                  </a:txBody>
                  <a:tcPr marL="68580" marR="68580" marT="34290" marB="34290"/>
                </a:tc>
                <a:tc>
                  <a:txBody>
                    <a:bodyPr/>
                    <a:lstStyle/>
                    <a:p>
                      <a:r>
                        <a:rPr lang="en-US" sz="1800" dirty="0"/>
                        <a:t>Preconception</a:t>
                      </a:r>
                    </a:p>
                    <a:p>
                      <a:r>
                        <a:rPr lang="en-US" sz="1800" dirty="0"/>
                        <a:t>During Pregnancy</a:t>
                      </a:r>
                    </a:p>
                    <a:p>
                      <a:r>
                        <a:rPr lang="en-US" sz="1800" dirty="0"/>
                        <a:t>Excluded</a:t>
                      </a:r>
                    </a:p>
                  </a:txBody>
                  <a:tcPr marL="68580" marR="68580" marT="34290" marB="34290"/>
                </a:tc>
                <a:tc>
                  <a:txBody>
                    <a:bodyPr/>
                    <a:lstStyle/>
                    <a:p>
                      <a:pPr algn="ctr"/>
                      <a:r>
                        <a:rPr lang="en-US" sz="1800" dirty="0"/>
                        <a:t>8 (1.5%)</a:t>
                      </a:r>
                    </a:p>
                    <a:p>
                      <a:pPr algn="ctr"/>
                      <a:r>
                        <a:rPr lang="en-US" sz="1800" dirty="0"/>
                        <a:t>8 (1.6%)</a:t>
                      </a:r>
                    </a:p>
                    <a:p>
                      <a:pPr algn="ctr"/>
                      <a:r>
                        <a:rPr lang="en-US" sz="1800" dirty="0"/>
                        <a:t>-----</a:t>
                      </a:r>
                    </a:p>
                  </a:txBody>
                  <a:tcPr marL="68580" marR="68580" marT="34290" marB="34290"/>
                </a:tc>
                <a:tc>
                  <a:txBody>
                    <a:bodyPr/>
                    <a:lstStyle/>
                    <a:p>
                      <a:pPr algn="ctr"/>
                      <a:r>
                        <a:rPr lang="en-US" sz="1800" dirty="0"/>
                        <a:t>0.95 (0.32, 2.79)</a:t>
                      </a:r>
                    </a:p>
                    <a:p>
                      <a:pPr algn="ctr"/>
                      <a:r>
                        <a:rPr lang="en-US" sz="1800" dirty="0"/>
                        <a:t>1</a:t>
                      </a:r>
                    </a:p>
                    <a:p>
                      <a:pPr algn="ctr"/>
                      <a:r>
                        <a:rPr lang="en-US" sz="1800" dirty="0"/>
                        <a:t>-----</a:t>
                      </a:r>
                    </a:p>
                  </a:txBody>
                  <a:tcPr marL="68580" marR="68580" marT="34290" marB="34290"/>
                </a:tc>
                <a:tc>
                  <a:txBody>
                    <a:bodyPr/>
                    <a:lstStyle/>
                    <a:p>
                      <a:pPr algn="ctr"/>
                      <a:r>
                        <a:rPr lang="en-US" sz="1800" dirty="0"/>
                        <a:t>8 (1.5%)</a:t>
                      </a:r>
                    </a:p>
                    <a:p>
                      <a:pPr algn="ctr"/>
                      <a:r>
                        <a:rPr lang="en-US" sz="1800" dirty="0"/>
                        <a:t>4 (0.8%)</a:t>
                      </a:r>
                    </a:p>
                    <a:p>
                      <a:pPr algn="ctr"/>
                      <a:r>
                        <a:rPr lang="en-US" sz="1800" dirty="0"/>
                        <a:t>4 (9.3%)</a:t>
                      </a:r>
                    </a:p>
                  </a:txBody>
                  <a:tcPr marL="68580" marR="68580" marT="34290" marB="34290"/>
                </a:tc>
                <a:tc>
                  <a:txBody>
                    <a:bodyPr/>
                    <a:lstStyle/>
                    <a:p>
                      <a:pPr algn="ctr"/>
                      <a:r>
                        <a:rPr lang="en-US" sz="1800" dirty="0"/>
                        <a:t>5.01 (1.35, 18.54)</a:t>
                      </a:r>
                    </a:p>
                    <a:p>
                      <a:pPr algn="ctr"/>
                      <a:r>
                        <a:rPr lang="en-US" sz="1800" dirty="0"/>
                        <a:t>1</a:t>
                      </a:r>
                    </a:p>
                    <a:p>
                      <a:pPr algn="ctr"/>
                      <a:r>
                        <a:rPr lang="en-US" sz="1800" dirty="0"/>
                        <a:t>-----</a:t>
                      </a:r>
                    </a:p>
                  </a:txBody>
                  <a:tcPr marL="68580" marR="68580" marT="34290" marB="34290"/>
                </a:tc>
                <a:extLst>
                  <a:ext uri="{0D108BD9-81ED-4DB2-BD59-A6C34878D82A}">
                    <a16:rowId xmlns:a16="http://schemas.microsoft.com/office/drawing/2014/main" val="1475354266"/>
                  </a:ext>
                </a:extLst>
              </a:tr>
            </a:tbl>
          </a:graphicData>
        </a:graphic>
      </p:graphicFrame>
      <p:graphicFrame>
        <p:nvGraphicFramePr>
          <p:cNvPr id="8" name="Table 7">
            <a:extLst>
              <a:ext uri="{FF2B5EF4-FFF2-40B4-BE49-F238E27FC236}">
                <a16:creationId xmlns:a16="http://schemas.microsoft.com/office/drawing/2014/main" id="{90CFB7DF-0FAB-415D-A9D6-10E4DCCCB2A9}"/>
              </a:ext>
            </a:extLst>
          </p:cNvPr>
          <p:cNvGraphicFramePr>
            <a:graphicFrameLocks noGrp="1"/>
          </p:cNvGraphicFramePr>
          <p:nvPr>
            <p:extLst/>
          </p:nvPr>
        </p:nvGraphicFramePr>
        <p:xfrm>
          <a:off x="2960914" y="2823216"/>
          <a:ext cx="6146705" cy="522795"/>
        </p:xfrm>
        <a:graphic>
          <a:graphicData uri="http://schemas.openxmlformats.org/drawingml/2006/table">
            <a:tbl>
              <a:tblPr firstRow="1" bandRow="1">
                <a:tableStyleId>{5C22544A-7EE6-4342-B048-85BDC9FD1C3A}</a:tableStyleId>
              </a:tblPr>
              <a:tblGrid>
                <a:gridCol w="3037115">
                  <a:extLst>
                    <a:ext uri="{9D8B030D-6E8A-4147-A177-3AD203B41FA5}">
                      <a16:colId xmlns:a16="http://schemas.microsoft.com/office/drawing/2014/main" val="2786797121"/>
                    </a:ext>
                  </a:extLst>
                </a:gridCol>
                <a:gridCol w="3109590">
                  <a:extLst>
                    <a:ext uri="{9D8B030D-6E8A-4147-A177-3AD203B41FA5}">
                      <a16:colId xmlns:a16="http://schemas.microsoft.com/office/drawing/2014/main" val="1448087853"/>
                    </a:ext>
                  </a:extLst>
                </a:gridCol>
              </a:tblGrid>
              <a:tr h="522795">
                <a:tc>
                  <a:txBody>
                    <a:bodyPr/>
                    <a:lstStyle/>
                    <a:p>
                      <a:pPr algn="ctr"/>
                      <a:r>
                        <a:rPr lang="en-US" sz="2000" dirty="0"/>
                        <a:t>Intention to Treat</a:t>
                      </a:r>
                    </a:p>
                  </a:txBody>
                  <a:tcPr marL="68580" marR="68580" marT="34290" marB="34290" anchor="ctr"/>
                </a:tc>
                <a:tc>
                  <a:txBody>
                    <a:bodyPr/>
                    <a:lstStyle/>
                    <a:p>
                      <a:pPr algn="ctr"/>
                      <a:r>
                        <a:rPr lang="en-US" sz="2000" dirty="0"/>
                        <a:t>As Treated</a:t>
                      </a:r>
                    </a:p>
                  </a:txBody>
                  <a:tcPr marL="68580" marR="68580" marT="34290" marB="34290" anchor="ctr"/>
                </a:tc>
                <a:extLst>
                  <a:ext uri="{0D108BD9-81ED-4DB2-BD59-A6C34878D82A}">
                    <a16:rowId xmlns:a16="http://schemas.microsoft.com/office/drawing/2014/main" val="4052624802"/>
                  </a:ext>
                </a:extLst>
              </a:tr>
            </a:tbl>
          </a:graphicData>
        </a:graphic>
      </p:graphicFrame>
      <p:pic>
        <p:nvPicPr>
          <p:cNvPr id="9" name="Picture 8">
            <a:extLst>
              <a:ext uri="{FF2B5EF4-FFF2-40B4-BE49-F238E27FC236}">
                <a16:creationId xmlns:a16="http://schemas.microsoft.com/office/drawing/2014/main" id="{67247A06-9B3A-42E2-ADAB-747FF792F8DE}"/>
              </a:ext>
            </a:extLst>
          </p:cNvPr>
          <p:cNvPicPr>
            <a:picLocks noChangeAspect="1"/>
          </p:cNvPicPr>
          <p:nvPr/>
        </p:nvPicPr>
        <p:blipFill>
          <a:blip r:embed="rId2"/>
          <a:stretch>
            <a:fillRect/>
          </a:stretch>
        </p:blipFill>
        <p:spPr>
          <a:xfrm>
            <a:off x="598714" y="10882"/>
            <a:ext cx="7772400" cy="1032392"/>
          </a:xfrm>
          <a:prstGeom prst="rect">
            <a:avLst/>
          </a:prstGeom>
        </p:spPr>
      </p:pic>
      <p:pic>
        <p:nvPicPr>
          <p:cNvPr id="10" name="Picture 9">
            <a:extLst>
              <a:ext uri="{FF2B5EF4-FFF2-40B4-BE49-F238E27FC236}">
                <a16:creationId xmlns:a16="http://schemas.microsoft.com/office/drawing/2014/main" id="{F150B568-27C7-4BB1-A443-7D35E481A773}"/>
              </a:ext>
            </a:extLst>
          </p:cNvPr>
          <p:cNvPicPr>
            <a:picLocks noChangeAspect="1"/>
          </p:cNvPicPr>
          <p:nvPr/>
        </p:nvPicPr>
        <p:blipFill>
          <a:blip r:embed="rId3"/>
          <a:stretch>
            <a:fillRect/>
          </a:stretch>
        </p:blipFill>
        <p:spPr>
          <a:xfrm>
            <a:off x="1273307" y="1043274"/>
            <a:ext cx="6510361" cy="375700"/>
          </a:xfrm>
          <a:prstGeom prst="rect">
            <a:avLst/>
          </a:prstGeom>
        </p:spPr>
      </p:pic>
      <p:sp>
        <p:nvSpPr>
          <p:cNvPr id="4" name="Rectangle 3">
            <a:extLst>
              <a:ext uri="{FF2B5EF4-FFF2-40B4-BE49-F238E27FC236}">
                <a16:creationId xmlns:a16="http://schemas.microsoft.com/office/drawing/2014/main" id="{61D12500-4A16-4B0F-AF01-C254FA3C2861}"/>
              </a:ext>
            </a:extLst>
          </p:cNvPr>
          <p:cNvSpPr/>
          <p:nvPr/>
        </p:nvSpPr>
        <p:spPr>
          <a:xfrm>
            <a:off x="2960914" y="3980002"/>
            <a:ext cx="3018789" cy="26058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A956D0-A359-430D-86C0-D0C4833600D7}"/>
              </a:ext>
            </a:extLst>
          </p:cNvPr>
          <p:cNvSpPr/>
          <p:nvPr/>
        </p:nvSpPr>
        <p:spPr>
          <a:xfrm>
            <a:off x="1143000" y="4023545"/>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A61F-AA15-4574-9DB7-B9FF77F165E6}"/>
              </a:ext>
            </a:extLst>
          </p:cNvPr>
          <p:cNvSpPr/>
          <p:nvPr/>
        </p:nvSpPr>
        <p:spPr>
          <a:xfrm>
            <a:off x="1143000" y="4902718"/>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F59247-C00B-4538-8F5E-24861281955B}"/>
              </a:ext>
            </a:extLst>
          </p:cNvPr>
          <p:cNvSpPr/>
          <p:nvPr/>
        </p:nvSpPr>
        <p:spPr>
          <a:xfrm>
            <a:off x="1143000" y="5781891"/>
            <a:ext cx="1817914" cy="5227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7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6A61D-C305-49BC-9EBE-C7F0BD6C9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8760"/>
            <a:ext cx="3762375" cy="762000"/>
          </a:xfrm>
          <a:prstGeom prst="rect">
            <a:avLst/>
          </a:prstGeom>
        </p:spPr>
      </p:pic>
      <p:sp>
        <p:nvSpPr>
          <p:cNvPr id="4" name="Rectangle 3">
            <a:extLst>
              <a:ext uri="{FF2B5EF4-FFF2-40B4-BE49-F238E27FC236}">
                <a16:creationId xmlns:a16="http://schemas.microsoft.com/office/drawing/2014/main" id="{BF9E5ABC-0C47-4772-AC65-3435E315027A}"/>
              </a:ext>
            </a:extLst>
          </p:cNvPr>
          <p:cNvSpPr/>
          <p:nvPr/>
        </p:nvSpPr>
        <p:spPr>
          <a:xfrm>
            <a:off x="338449" y="47240"/>
            <a:ext cx="8933213" cy="1200329"/>
          </a:xfrm>
          <a:prstGeom prst="rect">
            <a:avLst/>
          </a:prstGeom>
        </p:spPr>
        <p:txBody>
          <a:bodyPr wrap="square">
            <a:spAutoFit/>
          </a:bodyPr>
          <a:lstStyle/>
          <a:p>
            <a:r>
              <a:rPr lang="en-US" sz="2400" dirty="0">
                <a:latin typeface="Cambria" panose="02040503050406030204" pitchFamily="18" charset="0"/>
              </a:rPr>
              <a:t>Infant HIV-Free Survival in the Era of Universal Antiretroviral Therapy for Pregnant and Breastfeeding Women: A Community-Based Cohort Study from Rural Zambia</a:t>
            </a:r>
          </a:p>
        </p:txBody>
      </p:sp>
      <p:sp>
        <p:nvSpPr>
          <p:cNvPr id="5" name="TextBox 4">
            <a:extLst>
              <a:ext uri="{FF2B5EF4-FFF2-40B4-BE49-F238E27FC236}">
                <a16:creationId xmlns:a16="http://schemas.microsoft.com/office/drawing/2014/main" id="{06BD53BB-F9BD-4DF0-B2E8-9A9D6F001AD3}"/>
              </a:ext>
            </a:extLst>
          </p:cNvPr>
          <p:cNvSpPr txBox="1"/>
          <p:nvPr/>
        </p:nvSpPr>
        <p:spPr>
          <a:xfrm>
            <a:off x="338449" y="1239546"/>
            <a:ext cx="8174180" cy="369332"/>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Chi BH, Mutale W, Winston J, Phiri W, Price JT, </a:t>
            </a:r>
            <a:r>
              <a:rPr lang="en-US" i="1" dirty="0" err="1">
                <a:latin typeface="Segoe UI" panose="020B0502040204020203" pitchFamily="34" charset="0"/>
                <a:cs typeface="Segoe UI" panose="020B0502040204020203" pitchFamily="34" charset="0"/>
              </a:rPr>
              <a:t>Mwiche</a:t>
            </a:r>
            <a:r>
              <a:rPr lang="en-US" i="1" dirty="0">
                <a:latin typeface="Segoe UI" panose="020B0502040204020203" pitchFamily="34" charset="0"/>
                <a:cs typeface="Segoe UI" panose="020B0502040204020203" pitchFamily="34" charset="0"/>
              </a:rPr>
              <a:t> A, </a:t>
            </a:r>
            <a:r>
              <a:rPr lang="en-US" i="1" dirty="0" err="1">
                <a:latin typeface="Segoe UI" panose="020B0502040204020203" pitchFamily="34" charset="0"/>
                <a:cs typeface="Segoe UI" panose="020B0502040204020203" pitchFamily="34" charset="0"/>
              </a:rPr>
              <a:t>Ayles</a:t>
            </a:r>
            <a:r>
              <a:rPr lang="en-US" i="1" dirty="0">
                <a:latin typeface="Segoe UI" panose="020B0502040204020203" pitchFamily="34" charset="0"/>
                <a:cs typeface="Segoe UI" panose="020B0502040204020203" pitchFamily="34" charset="0"/>
              </a:rPr>
              <a:t> H, Stringer JSA.</a:t>
            </a:r>
          </a:p>
        </p:txBody>
      </p:sp>
      <p:sp>
        <p:nvSpPr>
          <p:cNvPr id="6" name="TextBox 5">
            <a:extLst>
              <a:ext uri="{FF2B5EF4-FFF2-40B4-BE49-F238E27FC236}">
                <a16:creationId xmlns:a16="http://schemas.microsoft.com/office/drawing/2014/main" id="{2FDD91FF-28C8-4EA2-96C6-563E5D660605}"/>
              </a:ext>
            </a:extLst>
          </p:cNvPr>
          <p:cNvSpPr txBox="1"/>
          <p:nvPr/>
        </p:nvSpPr>
        <p:spPr>
          <a:xfrm>
            <a:off x="6183085" y="6557918"/>
            <a:ext cx="3323111" cy="300082"/>
          </a:xfrm>
          <a:prstGeom prst="rect">
            <a:avLst/>
          </a:prstGeom>
          <a:noFill/>
        </p:spPr>
        <p:txBody>
          <a:bodyPr wrap="square" rtlCol="0">
            <a:spAutoFit/>
          </a:bodyPr>
          <a:lstStyle/>
          <a:p>
            <a:r>
              <a:rPr lang="en-US" sz="1350" i="1" dirty="0"/>
              <a:t>Chi et al PIDJ Published ahead of print</a:t>
            </a:r>
          </a:p>
        </p:txBody>
      </p:sp>
      <p:sp>
        <p:nvSpPr>
          <p:cNvPr id="10" name="TextBox 9">
            <a:extLst>
              <a:ext uri="{FF2B5EF4-FFF2-40B4-BE49-F238E27FC236}">
                <a16:creationId xmlns:a16="http://schemas.microsoft.com/office/drawing/2014/main" id="{5B123083-8492-4938-AE2A-BF887400B845}"/>
              </a:ext>
            </a:extLst>
          </p:cNvPr>
          <p:cNvSpPr txBox="1"/>
          <p:nvPr/>
        </p:nvSpPr>
        <p:spPr>
          <a:xfrm>
            <a:off x="4564083" y="1787560"/>
            <a:ext cx="4079174" cy="3831818"/>
          </a:xfrm>
          <a:prstGeom prst="rect">
            <a:avLst/>
          </a:prstGeom>
          <a:solidFill>
            <a:schemeClr val="accent6">
              <a:lumMod val="20000"/>
              <a:lumOff val="80000"/>
            </a:schemeClr>
          </a:solidFill>
        </p:spPr>
        <p:txBody>
          <a:bodyPr wrap="square" rtlCol="0">
            <a:spAutoFit/>
          </a:bodyPr>
          <a:lstStyle/>
          <a:p>
            <a:pPr algn="ctr"/>
            <a:r>
              <a:rPr lang="en-US" sz="2400" b="1" u="sng" dirty="0"/>
              <a:t>RESULTS</a:t>
            </a:r>
          </a:p>
          <a:p>
            <a:r>
              <a:rPr lang="en-US" sz="2400" b="1" dirty="0"/>
              <a:t>Enrolled 827 mother-infant pairs between June 2014 and November 2015.</a:t>
            </a:r>
          </a:p>
          <a:p>
            <a:endParaRPr lang="en-US" sz="1500" b="1" dirty="0"/>
          </a:p>
          <a:p>
            <a:pPr marL="214313" indent="-214313">
              <a:buFontTx/>
              <a:buChar char="-"/>
            </a:pPr>
            <a:r>
              <a:rPr lang="en-US" sz="2400" b="1" dirty="0"/>
              <a:t>36 (4.4%) LTFU or withdrew</a:t>
            </a:r>
          </a:p>
          <a:p>
            <a:endParaRPr lang="en-US" sz="1200" b="1" dirty="0"/>
          </a:p>
          <a:p>
            <a:pPr marL="214313" indent="-214313">
              <a:buFontTx/>
              <a:buChar char="-"/>
            </a:pPr>
            <a:r>
              <a:rPr lang="en-US" sz="2400" b="1" dirty="0"/>
              <a:t>23 (2.8%) infants died</a:t>
            </a:r>
          </a:p>
          <a:p>
            <a:endParaRPr lang="en-US" sz="1200" b="1" dirty="0"/>
          </a:p>
          <a:p>
            <a:pPr marL="214313" indent="-214313">
              <a:buFontTx/>
              <a:buChar char="-"/>
            </a:pPr>
            <a:r>
              <a:rPr lang="en-US" sz="2400" b="1" dirty="0"/>
              <a:t>22 (3.0%) infants acquired HIV</a:t>
            </a:r>
          </a:p>
          <a:p>
            <a:endParaRPr lang="en-US" sz="1200" b="1" dirty="0"/>
          </a:p>
        </p:txBody>
      </p:sp>
      <p:sp>
        <p:nvSpPr>
          <p:cNvPr id="2" name="TextBox 1">
            <a:extLst>
              <a:ext uri="{FF2B5EF4-FFF2-40B4-BE49-F238E27FC236}">
                <a16:creationId xmlns:a16="http://schemas.microsoft.com/office/drawing/2014/main" id="{D7DC8513-6EA9-4109-853D-A8806F86CEA9}"/>
              </a:ext>
            </a:extLst>
          </p:cNvPr>
          <p:cNvSpPr txBox="1"/>
          <p:nvPr/>
        </p:nvSpPr>
        <p:spPr>
          <a:xfrm>
            <a:off x="500743" y="2439875"/>
            <a:ext cx="3657600" cy="2676411"/>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CC86039F-7B73-480B-8E47-DBAED8DBA195}"/>
              </a:ext>
            </a:extLst>
          </p:cNvPr>
          <p:cNvSpPr txBox="1"/>
          <p:nvPr/>
        </p:nvSpPr>
        <p:spPr>
          <a:xfrm>
            <a:off x="313707" y="1787560"/>
            <a:ext cx="4079174" cy="3847207"/>
          </a:xfrm>
          <a:prstGeom prst="rect">
            <a:avLst/>
          </a:prstGeom>
          <a:solidFill>
            <a:schemeClr val="accent4">
              <a:lumMod val="20000"/>
              <a:lumOff val="80000"/>
            </a:schemeClr>
          </a:solidFill>
        </p:spPr>
        <p:txBody>
          <a:bodyPr wrap="square" rtlCol="0">
            <a:spAutoFit/>
          </a:bodyPr>
          <a:lstStyle/>
          <a:p>
            <a:pPr algn="ctr"/>
            <a:r>
              <a:rPr lang="en-US" sz="2400" b="1" u="sng" dirty="0"/>
              <a:t>STUDY DESIGN</a:t>
            </a:r>
          </a:p>
          <a:p>
            <a:pPr marL="214313" indent="-214313">
              <a:buFontTx/>
              <a:buChar char="-"/>
            </a:pPr>
            <a:r>
              <a:rPr lang="en-US" sz="2000" b="1" dirty="0"/>
              <a:t>To assess impact of Option B+ on HIV-free Infant Survival</a:t>
            </a:r>
          </a:p>
          <a:p>
            <a:endParaRPr lang="en-US" sz="2000" b="1" dirty="0"/>
          </a:p>
          <a:p>
            <a:pPr marL="214313" indent="-214313">
              <a:buFontTx/>
              <a:buChar char="-"/>
            </a:pPr>
            <a:r>
              <a:rPr lang="en-US" sz="2000" b="1" dirty="0"/>
              <a:t>Prospective enrollment of mother-infant pairs in 33 peri-urban and rural communities in Lusaka, Zambia</a:t>
            </a:r>
          </a:p>
          <a:p>
            <a:pPr marL="214313" indent="-214313">
              <a:buFontTx/>
              <a:buChar char="-"/>
            </a:pPr>
            <a:endParaRPr lang="en-US" sz="2000" b="1" dirty="0"/>
          </a:p>
          <a:p>
            <a:pPr marL="214313" indent="-214313">
              <a:buFontTx/>
              <a:buChar char="-"/>
            </a:pPr>
            <a:r>
              <a:rPr lang="en-US" sz="2000" b="1" dirty="0"/>
              <a:t>Women living with HIV and their HEU infants could enroll if the infant was  ≤ 30 days old.</a:t>
            </a:r>
          </a:p>
        </p:txBody>
      </p:sp>
    </p:spTree>
    <p:extLst>
      <p:ext uri="{BB962C8B-B14F-4D97-AF65-F5344CB8AC3E}">
        <p14:creationId xmlns:p14="http://schemas.microsoft.com/office/powerpoint/2010/main" val="344663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4BBF002-7A1F-4291-8E23-F5129F7D0497}"/>
              </a:ext>
            </a:extLst>
          </p:cNvPr>
          <p:cNvGraphicFramePr>
            <a:graphicFrameLocks noGrp="1"/>
          </p:cNvGraphicFramePr>
          <p:nvPr>
            <p:extLst>
              <p:ext uri="{D42A27DB-BD31-4B8C-83A1-F6EECF244321}">
                <p14:modId xmlns:p14="http://schemas.microsoft.com/office/powerpoint/2010/main" val="3380277753"/>
              </p:ext>
            </p:extLst>
          </p:nvPr>
        </p:nvGraphicFramePr>
        <p:xfrm>
          <a:off x="97971" y="2608928"/>
          <a:ext cx="8933212" cy="2461260"/>
        </p:xfrm>
        <a:graphic>
          <a:graphicData uri="http://schemas.openxmlformats.org/drawingml/2006/table">
            <a:tbl>
              <a:tblPr firstRow="1" bandRow="1">
                <a:tableStyleId>{5C22544A-7EE6-4342-B048-85BDC9FD1C3A}</a:tableStyleId>
              </a:tblPr>
              <a:tblGrid>
                <a:gridCol w="2198915">
                  <a:extLst>
                    <a:ext uri="{9D8B030D-6E8A-4147-A177-3AD203B41FA5}">
                      <a16:colId xmlns:a16="http://schemas.microsoft.com/office/drawing/2014/main" val="2893790450"/>
                    </a:ext>
                  </a:extLst>
                </a:gridCol>
                <a:gridCol w="1850571">
                  <a:extLst>
                    <a:ext uri="{9D8B030D-6E8A-4147-A177-3AD203B41FA5}">
                      <a16:colId xmlns:a16="http://schemas.microsoft.com/office/drawing/2014/main" val="1680617297"/>
                    </a:ext>
                  </a:extLst>
                </a:gridCol>
                <a:gridCol w="2090057">
                  <a:extLst>
                    <a:ext uri="{9D8B030D-6E8A-4147-A177-3AD203B41FA5}">
                      <a16:colId xmlns:a16="http://schemas.microsoft.com/office/drawing/2014/main" val="1662743215"/>
                    </a:ext>
                  </a:extLst>
                </a:gridCol>
                <a:gridCol w="1964465">
                  <a:extLst>
                    <a:ext uri="{9D8B030D-6E8A-4147-A177-3AD203B41FA5}">
                      <a16:colId xmlns:a16="http://schemas.microsoft.com/office/drawing/2014/main" val="3835353972"/>
                    </a:ext>
                  </a:extLst>
                </a:gridCol>
                <a:gridCol w="829204">
                  <a:extLst>
                    <a:ext uri="{9D8B030D-6E8A-4147-A177-3AD203B41FA5}">
                      <a16:colId xmlns:a16="http://schemas.microsoft.com/office/drawing/2014/main" val="3301018626"/>
                    </a:ext>
                  </a:extLst>
                </a:gridCol>
              </a:tblGrid>
              <a:tr h="278130">
                <a:tc>
                  <a:txBody>
                    <a:bodyPr/>
                    <a:lstStyle/>
                    <a:p>
                      <a:endParaRPr lang="en-US" sz="2000" dirty="0"/>
                    </a:p>
                  </a:txBody>
                  <a:tcPr marL="68580" marR="68580" marT="34290" marB="34290"/>
                </a:tc>
                <a:tc>
                  <a:txBody>
                    <a:bodyPr/>
                    <a:lstStyle/>
                    <a:p>
                      <a:pPr algn="ctr"/>
                      <a:r>
                        <a:rPr lang="en-US" sz="2000" dirty="0"/>
                        <a:t>6 weeks</a:t>
                      </a:r>
                    </a:p>
                  </a:txBody>
                  <a:tcPr marL="68580" marR="68580" marT="34290" marB="34290" anchor="b"/>
                </a:tc>
                <a:tc>
                  <a:txBody>
                    <a:bodyPr/>
                    <a:lstStyle/>
                    <a:p>
                      <a:pPr algn="ctr"/>
                      <a:r>
                        <a:rPr lang="en-US" sz="2000" dirty="0"/>
                        <a:t>6 months </a:t>
                      </a:r>
                    </a:p>
                  </a:txBody>
                  <a:tcPr marL="68580" marR="68580" marT="34290" marB="34290" anchor="b"/>
                </a:tc>
                <a:tc>
                  <a:txBody>
                    <a:bodyPr/>
                    <a:lstStyle/>
                    <a:p>
                      <a:pPr algn="ctr"/>
                      <a:r>
                        <a:rPr lang="en-US" sz="2000" dirty="0"/>
                        <a:t>12 months </a:t>
                      </a:r>
                    </a:p>
                  </a:txBody>
                  <a:tcPr marL="68580" marR="68580" marT="34290" marB="34290" anchor="b"/>
                </a:tc>
                <a:tc>
                  <a:txBody>
                    <a:bodyPr/>
                    <a:lstStyle/>
                    <a:p>
                      <a:pPr algn="ctr"/>
                      <a:r>
                        <a:rPr lang="en-US" sz="2000" dirty="0"/>
                        <a:t>P-value</a:t>
                      </a:r>
                    </a:p>
                  </a:txBody>
                  <a:tcPr marL="68580" marR="68580" marT="34290" marB="34290"/>
                </a:tc>
                <a:extLst>
                  <a:ext uri="{0D108BD9-81ED-4DB2-BD59-A6C34878D82A}">
                    <a16:rowId xmlns:a16="http://schemas.microsoft.com/office/drawing/2014/main" val="438050323"/>
                  </a:ext>
                </a:extLst>
              </a:tr>
              <a:tr h="278130">
                <a:tc>
                  <a:txBody>
                    <a:bodyPr/>
                    <a:lstStyle/>
                    <a:p>
                      <a:r>
                        <a:rPr lang="en-US" sz="1800" dirty="0"/>
                        <a:t>Overall HIV- Free Survival</a:t>
                      </a:r>
                    </a:p>
                  </a:txBody>
                  <a:tcPr marL="68580" marR="68580" marT="34290" marB="34290"/>
                </a:tc>
                <a:tc>
                  <a:txBody>
                    <a:bodyPr/>
                    <a:lstStyle/>
                    <a:p>
                      <a:pPr algn="ctr"/>
                      <a:r>
                        <a:rPr lang="en-US" sz="1800" dirty="0"/>
                        <a:t>99.0% (98.0-99.5)</a:t>
                      </a:r>
                    </a:p>
                  </a:txBody>
                  <a:tcPr marL="68580" marR="68580" marT="34290" marB="34290"/>
                </a:tc>
                <a:tc>
                  <a:txBody>
                    <a:bodyPr/>
                    <a:lstStyle/>
                    <a:p>
                      <a:pPr algn="ctr"/>
                      <a:r>
                        <a:rPr lang="en-US" sz="1800" dirty="0"/>
                        <a:t>97.5% (96.1-98.4)</a:t>
                      </a:r>
                    </a:p>
                  </a:txBody>
                  <a:tcPr marL="68580" marR="68580" marT="34290" marB="34290"/>
                </a:tc>
                <a:tc>
                  <a:txBody>
                    <a:bodyPr/>
                    <a:lstStyle/>
                    <a:p>
                      <a:pPr algn="ctr"/>
                      <a:r>
                        <a:rPr lang="en-US" sz="1800" dirty="0"/>
                        <a:t>96.3% (94.8-97-4)</a:t>
                      </a:r>
                    </a:p>
                  </a:txBody>
                  <a:tcPr marL="68580" marR="68580" marT="34290" marB="34290"/>
                </a:tc>
                <a:tc>
                  <a:txBody>
                    <a:bodyPr/>
                    <a:lstStyle/>
                    <a:p>
                      <a:pPr algn="ctr"/>
                      <a:r>
                        <a:rPr lang="en-US" sz="2000" dirty="0"/>
                        <a:t>----</a:t>
                      </a:r>
                    </a:p>
                  </a:txBody>
                  <a:tcPr marL="68580" marR="68580" marT="34290" marB="34290"/>
                </a:tc>
                <a:extLst>
                  <a:ext uri="{0D108BD9-81ED-4DB2-BD59-A6C34878D82A}">
                    <a16:rowId xmlns:a16="http://schemas.microsoft.com/office/drawing/2014/main" val="4237810007"/>
                  </a:ext>
                </a:extLst>
              </a:tr>
              <a:tr h="531495">
                <a:tc>
                  <a:txBody>
                    <a:bodyPr/>
                    <a:lstStyle/>
                    <a:p>
                      <a:r>
                        <a:rPr lang="en-US" sz="1800" dirty="0"/>
                        <a:t>HIV-Free Survival by Maternal ART Use</a:t>
                      </a:r>
                    </a:p>
                    <a:p>
                      <a:r>
                        <a:rPr lang="en-US" sz="1800" dirty="0"/>
                        <a:t>    Use of ART (N=724)</a:t>
                      </a:r>
                    </a:p>
                    <a:p>
                      <a:r>
                        <a:rPr lang="en-US" sz="1800" dirty="0"/>
                        <a:t>    No ART (N=103)</a:t>
                      </a:r>
                    </a:p>
                  </a:txBody>
                  <a:tcPr marL="68580" marR="68580" marT="34290" marB="34290"/>
                </a:tc>
                <a:tc>
                  <a:txBody>
                    <a:bodyPr/>
                    <a:lstStyle/>
                    <a:p>
                      <a:pPr algn="ctr"/>
                      <a:endParaRPr lang="en-US" sz="1800" dirty="0"/>
                    </a:p>
                    <a:p>
                      <a:pPr algn="ctr"/>
                      <a:endParaRPr lang="en-US" sz="1800" dirty="0"/>
                    </a:p>
                    <a:p>
                      <a:pPr algn="ctr"/>
                      <a:r>
                        <a:rPr lang="en-US" sz="1800" dirty="0"/>
                        <a:t>99.1% (98.1-99.6)</a:t>
                      </a:r>
                    </a:p>
                    <a:p>
                      <a:pPr algn="ctr"/>
                      <a:r>
                        <a:rPr lang="en-US" sz="1800" dirty="0"/>
                        <a:t>97.9% (91.7-99.5)</a:t>
                      </a:r>
                    </a:p>
                  </a:txBody>
                  <a:tcPr marL="68580" marR="68580" marT="34290" marB="34290"/>
                </a:tc>
                <a:tc>
                  <a:txBody>
                    <a:bodyPr/>
                    <a:lstStyle/>
                    <a:p>
                      <a:pPr algn="ctr"/>
                      <a:endParaRPr lang="en-US" sz="1800" dirty="0"/>
                    </a:p>
                    <a:p>
                      <a:pPr algn="ctr"/>
                      <a:endParaRPr lang="en-US" sz="1800" dirty="0"/>
                    </a:p>
                    <a:p>
                      <a:pPr algn="ctr"/>
                      <a:r>
                        <a:rPr lang="en-US" sz="1800" dirty="0"/>
                        <a:t>98.1% (96.8-98.9)</a:t>
                      </a:r>
                    </a:p>
                    <a:p>
                      <a:pPr algn="ctr"/>
                      <a:r>
                        <a:rPr lang="en-US" sz="1800" dirty="0"/>
                        <a:t>92.4% (84.7-96.3)</a:t>
                      </a:r>
                    </a:p>
                  </a:txBody>
                  <a:tcPr marL="68580" marR="68580" marT="34290" marB="34290"/>
                </a:tc>
                <a:tc>
                  <a:txBody>
                    <a:bodyPr/>
                    <a:lstStyle/>
                    <a:p>
                      <a:pPr algn="ctr"/>
                      <a:endParaRPr lang="en-US" sz="1800" dirty="0"/>
                    </a:p>
                    <a:p>
                      <a:pPr algn="ctr"/>
                      <a:endParaRPr lang="en-US" sz="1800" dirty="0"/>
                    </a:p>
                    <a:p>
                      <a:pPr algn="ctr"/>
                      <a:r>
                        <a:rPr lang="en-US" sz="1800" dirty="0"/>
                        <a:t>97.4% (95.9-98.4)</a:t>
                      </a:r>
                    </a:p>
                    <a:p>
                      <a:pPr algn="ctr"/>
                      <a:r>
                        <a:rPr lang="en-US" sz="1800" dirty="0"/>
                        <a:t>89.0% (80.6-94.0)</a:t>
                      </a:r>
                    </a:p>
                  </a:txBody>
                  <a:tcPr marL="68580" marR="68580" marT="34290" marB="34290"/>
                </a:tc>
                <a:tc>
                  <a:txBody>
                    <a:bodyPr/>
                    <a:lstStyle/>
                    <a:p>
                      <a:pPr algn="ctr"/>
                      <a:r>
                        <a:rPr lang="en-US" sz="1800" b="1" dirty="0">
                          <a:solidFill>
                            <a:srgbClr val="C00000"/>
                          </a:solidFill>
                        </a:rPr>
                        <a:t>&lt;0.01</a:t>
                      </a:r>
                    </a:p>
                    <a:p>
                      <a:pPr algn="ctr"/>
                      <a:endParaRPr lang="en-US" sz="2000" dirty="0"/>
                    </a:p>
                  </a:txBody>
                  <a:tcPr marL="68580" marR="68580" marT="34290" marB="34290"/>
                </a:tc>
                <a:extLst>
                  <a:ext uri="{0D108BD9-81ED-4DB2-BD59-A6C34878D82A}">
                    <a16:rowId xmlns:a16="http://schemas.microsoft.com/office/drawing/2014/main" val="3584324330"/>
                  </a:ext>
                </a:extLst>
              </a:tr>
            </a:tbl>
          </a:graphicData>
        </a:graphic>
      </p:graphicFrame>
      <p:sp>
        <p:nvSpPr>
          <p:cNvPr id="12" name="TextBox 11">
            <a:extLst>
              <a:ext uri="{FF2B5EF4-FFF2-40B4-BE49-F238E27FC236}">
                <a16:creationId xmlns:a16="http://schemas.microsoft.com/office/drawing/2014/main" id="{FE8E384E-A4CD-4C95-9CEC-A1D2C5B82436}"/>
              </a:ext>
            </a:extLst>
          </p:cNvPr>
          <p:cNvSpPr txBox="1"/>
          <p:nvPr/>
        </p:nvSpPr>
        <p:spPr>
          <a:xfrm>
            <a:off x="0" y="2209042"/>
            <a:ext cx="7673437" cy="461665"/>
          </a:xfrm>
          <a:prstGeom prst="rect">
            <a:avLst/>
          </a:prstGeom>
          <a:noFill/>
        </p:spPr>
        <p:txBody>
          <a:bodyPr wrap="square" rtlCol="0">
            <a:spAutoFit/>
          </a:bodyPr>
          <a:lstStyle/>
          <a:p>
            <a:r>
              <a:rPr lang="en-US" sz="2400" b="1" dirty="0"/>
              <a:t>Table 1: Kaplan-Meier Pooled Analysis of Infant Outcomes </a:t>
            </a:r>
          </a:p>
        </p:txBody>
      </p:sp>
      <p:pic>
        <p:nvPicPr>
          <p:cNvPr id="9" name="Picture 8">
            <a:extLst>
              <a:ext uri="{FF2B5EF4-FFF2-40B4-BE49-F238E27FC236}">
                <a16:creationId xmlns:a16="http://schemas.microsoft.com/office/drawing/2014/main" id="{16854D9A-10C7-498C-987A-31D0509CF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8760"/>
            <a:ext cx="3762375" cy="762000"/>
          </a:xfrm>
          <a:prstGeom prst="rect">
            <a:avLst/>
          </a:prstGeom>
        </p:spPr>
      </p:pic>
      <p:sp>
        <p:nvSpPr>
          <p:cNvPr id="13" name="TextBox 12">
            <a:extLst>
              <a:ext uri="{FF2B5EF4-FFF2-40B4-BE49-F238E27FC236}">
                <a16:creationId xmlns:a16="http://schemas.microsoft.com/office/drawing/2014/main" id="{B22BC667-65FA-48C1-9462-93FC2152B80D}"/>
              </a:ext>
            </a:extLst>
          </p:cNvPr>
          <p:cNvSpPr txBox="1"/>
          <p:nvPr/>
        </p:nvSpPr>
        <p:spPr>
          <a:xfrm>
            <a:off x="6183085" y="6557918"/>
            <a:ext cx="3323111" cy="300082"/>
          </a:xfrm>
          <a:prstGeom prst="rect">
            <a:avLst/>
          </a:prstGeom>
          <a:noFill/>
        </p:spPr>
        <p:txBody>
          <a:bodyPr wrap="square" rtlCol="0">
            <a:spAutoFit/>
          </a:bodyPr>
          <a:lstStyle/>
          <a:p>
            <a:r>
              <a:rPr lang="en-US" sz="1350" i="1" dirty="0"/>
              <a:t>Chi et al PIDJ Published ahead of print</a:t>
            </a:r>
          </a:p>
        </p:txBody>
      </p:sp>
      <p:sp>
        <p:nvSpPr>
          <p:cNvPr id="14" name="Rectangle 13">
            <a:extLst>
              <a:ext uri="{FF2B5EF4-FFF2-40B4-BE49-F238E27FC236}">
                <a16:creationId xmlns:a16="http://schemas.microsoft.com/office/drawing/2014/main" id="{59967B38-C5F7-464D-8881-A4EAC6C6A131}"/>
              </a:ext>
            </a:extLst>
          </p:cNvPr>
          <p:cNvSpPr/>
          <p:nvPr/>
        </p:nvSpPr>
        <p:spPr>
          <a:xfrm>
            <a:off x="338449" y="47240"/>
            <a:ext cx="8933213" cy="1200329"/>
          </a:xfrm>
          <a:prstGeom prst="rect">
            <a:avLst/>
          </a:prstGeom>
        </p:spPr>
        <p:txBody>
          <a:bodyPr wrap="square">
            <a:spAutoFit/>
          </a:bodyPr>
          <a:lstStyle/>
          <a:p>
            <a:r>
              <a:rPr lang="en-US" sz="2400" dirty="0">
                <a:latin typeface="Cambria" panose="02040503050406030204" pitchFamily="18" charset="0"/>
              </a:rPr>
              <a:t>Infant HIV-Free Survival in the Era of Universal Antiretroviral Therapy for Pregnant and Breastfeeding Women: A Community-Based Cohort Study from Rural Zambia</a:t>
            </a:r>
          </a:p>
        </p:txBody>
      </p:sp>
      <p:sp>
        <p:nvSpPr>
          <p:cNvPr id="15" name="TextBox 14">
            <a:extLst>
              <a:ext uri="{FF2B5EF4-FFF2-40B4-BE49-F238E27FC236}">
                <a16:creationId xmlns:a16="http://schemas.microsoft.com/office/drawing/2014/main" id="{915454DE-1D91-4861-8628-0CA3E431FDA8}"/>
              </a:ext>
            </a:extLst>
          </p:cNvPr>
          <p:cNvSpPr txBox="1"/>
          <p:nvPr/>
        </p:nvSpPr>
        <p:spPr>
          <a:xfrm>
            <a:off x="338449" y="1239546"/>
            <a:ext cx="8174180" cy="369332"/>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Chi BH, Mutale W, Winston J, Phiri W, Price JT, </a:t>
            </a:r>
            <a:r>
              <a:rPr lang="en-US" i="1" dirty="0" err="1">
                <a:latin typeface="Segoe UI" panose="020B0502040204020203" pitchFamily="34" charset="0"/>
                <a:cs typeface="Segoe UI" panose="020B0502040204020203" pitchFamily="34" charset="0"/>
              </a:rPr>
              <a:t>Mwiche</a:t>
            </a:r>
            <a:r>
              <a:rPr lang="en-US" i="1" dirty="0">
                <a:latin typeface="Segoe UI" panose="020B0502040204020203" pitchFamily="34" charset="0"/>
                <a:cs typeface="Segoe UI" panose="020B0502040204020203" pitchFamily="34" charset="0"/>
              </a:rPr>
              <a:t> A, </a:t>
            </a:r>
            <a:r>
              <a:rPr lang="en-US" i="1" dirty="0" err="1">
                <a:latin typeface="Segoe UI" panose="020B0502040204020203" pitchFamily="34" charset="0"/>
                <a:cs typeface="Segoe UI" panose="020B0502040204020203" pitchFamily="34" charset="0"/>
              </a:rPr>
              <a:t>Ayles</a:t>
            </a:r>
            <a:r>
              <a:rPr lang="en-US" i="1" dirty="0">
                <a:latin typeface="Segoe UI" panose="020B0502040204020203" pitchFamily="34" charset="0"/>
                <a:cs typeface="Segoe UI" panose="020B0502040204020203" pitchFamily="34" charset="0"/>
              </a:rPr>
              <a:t> H, Stringer JSA.</a:t>
            </a:r>
          </a:p>
        </p:txBody>
      </p:sp>
      <p:sp>
        <p:nvSpPr>
          <p:cNvPr id="2" name="Rectangle 1">
            <a:extLst>
              <a:ext uri="{FF2B5EF4-FFF2-40B4-BE49-F238E27FC236}">
                <a16:creationId xmlns:a16="http://schemas.microsoft.com/office/drawing/2014/main" id="{21EB478C-6BCB-4D88-91E1-3800BD9A8436}"/>
              </a:ext>
            </a:extLst>
          </p:cNvPr>
          <p:cNvSpPr/>
          <p:nvPr/>
        </p:nvSpPr>
        <p:spPr>
          <a:xfrm>
            <a:off x="97971" y="3907971"/>
            <a:ext cx="8933212" cy="11622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2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E1BC6-CC9D-4E13-92E8-7E98AC88888D}"/>
              </a:ext>
            </a:extLst>
          </p:cNvPr>
          <p:cNvSpPr/>
          <p:nvPr/>
        </p:nvSpPr>
        <p:spPr>
          <a:xfrm>
            <a:off x="286600" y="1747440"/>
            <a:ext cx="8668039" cy="4124206"/>
          </a:xfrm>
          <a:prstGeom prst="rect">
            <a:avLst/>
          </a:prstGeom>
        </p:spPr>
        <p:txBody>
          <a:bodyPr wrap="square">
            <a:spAutoFit/>
          </a:bodyPr>
          <a:lstStyle/>
          <a:p>
            <a:r>
              <a:rPr lang="en-US" sz="2800" b="1" u="sng" dirty="0">
                <a:solidFill>
                  <a:schemeClr val="accent1">
                    <a:lumMod val="75000"/>
                  </a:schemeClr>
                </a:solidFill>
              </a:rPr>
              <a:t>Study Design</a:t>
            </a:r>
          </a:p>
          <a:p>
            <a:pPr marL="285750" indent="-285750">
              <a:buFontTx/>
              <a:buChar char="-"/>
            </a:pPr>
            <a:r>
              <a:rPr lang="en-US" sz="2800" dirty="0">
                <a:solidFill>
                  <a:schemeClr val="accent1">
                    <a:lumMod val="75000"/>
                  </a:schemeClr>
                </a:solidFill>
              </a:rPr>
              <a:t>Assess infant morbidity/mortality</a:t>
            </a:r>
          </a:p>
          <a:p>
            <a:pPr marL="285750" indent="-285750">
              <a:spcBef>
                <a:spcPts val="600"/>
              </a:spcBef>
              <a:buFontTx/>
              <a:buChar char="-"/>
            </a:pPr>
            <a:r>
              <a:rPr lang="en-US" sz="2800" dirty="0">
                <a:solidFill>
                  <a:schemeClr val="accent1">
                    <a:lumMod val="75000"/>
                  </a:schemeClr>
                </a:solidFill>
              </a:rPr>
              <a:t>Prospectively collected data from</a:t>
            </a:r>
          </a:p>
          <a:p>
            <a:pPr marL="742950" lvl="1" indent="-285750">
              <a:buFontTx/>
              <a:buChar char="-"/>
            </a:pPr>
            <a:r>
              <a:rPr lang="en-US" sz="2800" dirty="0">
                <a:solidFill>
                  <a:schemeClr val="accent1">
                    <a:lumMod val="75000"/>
                  </a:schemeClr>
                </a:solidFill>
              </a:rPr>
              <a:t>966 HEU infants born from Jan 2010 to Dec 2013 from High-Risk Pediatric Outpatient Clinics</a:t>
            </a:r>
          </a:p>
          <a:p>
            <a:pPr marL="742950" lvl="1" indent="-285750">
              <a:buFontTx/>
              <a:buChar char="-"/>
            </a:pPr>
            <a:r>
              <a:rPr lang="en-US" sz="2800" dirty="0">
                <a:solidFill>
                  <a:schemeClr val="accent1">
                    <a:lumMod val="75000"/>
                  </a:schemeClr>
                </a:solidFill>
              </a:rPr>
              <a:t>909 HUU infants born from Feb 2010 to Oct 2012 from malaria study</a:t>
            </a:r>
          </a:p>
          <a:p>
            <a:pPr marL="285750" indent="-285750">
              <a:spcBef>
                <a:spcPts val="600"/>
              </a:spcBef>
              <a:buFontTx/>
              <a:buChar char="-"/>
            </a:pPr>
            <a:r>
              <a:rPr lang="en-US" sz="2800" dirty="0">
                <a:solidFill>
                  <a:schemeClr val="accent1">
                    <a:lumMod val="75000"/>
                  </a:schemeClr>
                </a:solidFill>
              </a:rPr>
              <a:t>Information collected on outpatient sick visits and hospital admissions through age 18 months</a:t>
            </a:r>
          </a:p>
        </p:txBody>
      </p:sp>
      <p:sp>
        <p:nvSpPr>
          <p:cNvPr id="8" name="Rectangle 7">
            <a:extLst>
              <a:ext uri="{FF2B5EF4-FFF2-40B4-BE49-F238E27FC236}">
                <a16:creationId xmlns:a16="http://schemas.microsoft.com/office/drawing/2014/main" id="{C1F7FE0A-B9AE-4355-88B1-61C732CF7C6B}"/>
              </a:ext>
            </a:extLst>
          </p:cNvPr>
          <p:cNvSpPr/>
          <p:nvPr/>
        </p:nvSpPr>
        <p:spPr>
          <a:xfrm>
            <a:off x="128002" y="82205"/>
            <a:ext cx="8659053" cy="954107"/>
          </a:xfrm>
          <a:prstGeom prst="rect">
            <a:avLst/>
          </a:prstGeom>
        </p:spPr>
        <p:txBody>
          <a:bodyPr wrap="square">
            <a:spAutoFit/>
          </a:bodyPr>
          <a:lstStyle/>
          <a:p>
            <a:r>
              <a:rPr lang="en-US" sz="2800" b="1" dirty="0">
                <a:latin typeface="Cambria" panose="02040503050406030204" pitchFamily="18" charset="0"/>
              </a:rPr>
              <a:t>Maternal HIV infection is an important health determinant in non-HIV-infected infants</a:t>
            </a:r>
          </a:p>
        </p:txBody>
      </p:sp>
      <p:pic>
        <p:nvPicPr>
          <p:cNvPr id="9" name="Picture 8">
            <a:extLst>
              <a:ext uri="{FF2B5EF4-FFF2-40B4-BE49-F238E27FC236}">
                <a16:creationId xmlns:a16="http://schemas.microsoft.com/office/drawing/2014/main" id="{F7EB8B84-829B-4A49-BA0B-3FCD9424B3DF}"/>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19971"/>
            <a:ext cx="1393031" cy="428579"/>
          </a:xfrm>
          <a:prstGeom prst="rect">
            <a:avLst/>
          </a:prstGeom>
        </p:spPr>
      </p:pic>
      <p:sp>
        <p:nvSpPr>
          <p:cNvPr id="10" name="TextBox 9">
            <a:extLst>
              <a:ext uri="{FF2B5EF4-FFF2-40B4-BE49-F238E27FC236}">
                <a16:creationId xmlns:a16="http://schemas.microsoft.com/office/drawing/2014/main" id="{18FC8180-CA51-4330-9D09-3924D0B89726}"/>
              </a:ext>
            </a:extLst>
          </p:cNvPr>
          <p:cNvSpPr txBox="1"/>
          <p:nvPr/>
        </p:nvSpPr>
        <p:spPr>
          <a:xfrm>
            <a:off x="128002" y="869940"/>
            <a:ext cx="878309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Rupérez</a:t>
            </a:r>
            <a:r>
              <a:rPr lang="en-US" sz="1350" i="1" dirty="0">
                <a:latin typeface="Segoe UI" panose="020B0502040204020203" pitchFamily="34" charset="0"/>
                <a:cs typeface="Segoe UI" panose="020B0502040204020203" pitchFamily="34" charset="0"/>
              </a:rPr>
              <a:t> M, González R, </a:t>
            </a:r>
            <a:r>
              <a:rPr lang="en-US" sz="1350" i="1" dirty="0" err="1">
                <a:latin typeface="Segoe UI" panose="020B0502040204020203" pitchFamily="34" charset="0"/>
                <a:cs typeface="Segoe UI" panose="020B0502040204020203" pitchFamily="34" charset="0"/>
              </a:rPr>
              <a:t>Maculuve</a:t>
            </a:r>
            <a:r>
              <a:rPr lang="en-US" sz="1350" i="1" dirty="0">
                <a:latin typeface="Segoe UI" panose="020B0502040204020203" pitchFamily="34" charset="0"/>
                <a:cs typeface="Segoe UI" panose="020B0502040204020203" pitchFamily="34" charset="0"/>
              </a:rPr>
              <a:t> S, </a:t>
            </a:r>
            <a:r>
              <a:rPr lang="en-US" sz="1350" i="1" dirty="0" err="1">
                <a:latin typeface="Segoe UI" panose="020B0502040204020203" pitchFamily="34" charset="0"/>
                <a:cs typeface="Segoe UI" panose="020B0502040204020203" pitchFamily="34" charset="0"/>
              </a:rPr>
              <a:t>Quintó</a:t>
            </a:r>
            <a:r>
              <a:rPr lang="en-US" sz="1350" i="1" dirty="0">
                <a:latin typeface="Segoe UI" panose="020B0502040204020203" pitchFamily="34" charset="0"/>
                <a:cs typeface="Segoe UI" panose="020B0502040204020203" pitchFamily="34" charset="0"/>
              </a:rPr>
              <a:t> L, López-Varela E, Augusto O, </a:t>
            </a:r>
            <a:r>
              <a:rPr lang="en-US" sz="1350" i="1" dirty="0" err="1">
                <a:latin typeface="Segoe UI" panose="020B0502040204020203" pitchFamily="34" charset="0"/>
                <a:cs typeface="Segoe UI" panose="020B0502040204020203" pitchFamily="34" charset="0"/>
              </a:rPr>
              <a:t>Vala</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Nhacolo</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Sevene</a:t>
            </a:r>
            <a:r>
              <a:rPr lang="en-US" sz="1350" i="1" dirty="0">
                <a:latin typeface="Segoe UI" panose="020B0502040204020203" pitchFamily="34" charset="0"/>
                <a:cs typeface="Segoe UI" panose="020B0502040204020203" pitchFamily="34" charset="0"/>
              </a:rPr>
              <a:t> E, </a:t>
            </a:r>
            <a:r>
              <a:rPr lang="en-US" sz="1350" i="1" dirty="0" err="1">
                <a:latin typeface="Segoe UI" panose="020B0502040204020203" pitchFamily="34" charset="0"/>
                <a:cs typeface="Segoe UI" panose="020B0502040204020203" pitchFamily="34" charset="0"/>
              </a:rPr>
              <a:t>Naniche</a:t>
            </a:r>
            <a:r>
              <a:rPr lang="en-US" sz="1350" i="1" dirty="0">
                <a:latin typeface="Segoe UI" panose="020B0502040204020203" pitchFamily="34" charset="0"/>
                <a:cs typeface="Segoe UI" panose="020B0502040204020203" pitchFamily="34" charset="0"/>
              </a:rPr>
              <a:t> D, Menéndez C.</a:t>
            </a:r>
          </a:p>
        </p:txBody>
      </p:sp>
      <p:sp>
        <p:nvSpPr>
          <p:cNvPr id="11" name="TextBox 10">
            <a:extLst>
              <a:ext uri="{FF2B5EF4-FFF2-40B4-BE49-F238E27FC236}">
                <a16:creationId xmlns:a16="http://schemas.microsoft.com/office/drawing/2014/main" id="{2BD200B4-1CEA-40F7-8FDC-592EAB9631B1}"/>
              </a:ext>
            </a:extLst>
          </p:cNvPr>
          <p:cNvSpPr txBox="1"/>
          <p:nvPr/>
        </p:nvSpPr>
        <p:spPr>
          <a:xfrm>
            <a:off x="6558404" y="6635431"/>
            <a:ext cx="2661796" cy="276999"/>
          </a:xfrm>
          <a:prstGeom prst="rect">
            <a:avLst/>
          </a:prstGeom>
          <a:noFill/>
        </p:spPr>
        <p:txBody>
          <a:bodyPr wrap="square" rtlCol="0">
            <a:spAutoFit/>
          </a:bodyPr>
          <a:lstStyle/>
          <a:p>
            <a:r>
              <a:rPr lang="en-US" sz="1200" dirty="0" err="1"/>
              <a:t>Rupérez</a:t>
            </a:r>
            <a:r>
              <a:rPr lang="en-US" sz="1200" dirty="0"/>
              <a:t> et al, AIDS 2017;31:1545-1553.</a:t>
            </a:r>
          </a:p>
        </p:txBody>
      </p:sp>
    </p:spTree>
    <p:extLst>
      <p:ext uri="{BB962C8B-B14F-4D97-AF65-F5344CB8AC3E}">
        <p14:creationId xmlns:p14="http://schemas.microsoft.com/office/powerpoint/2010/main" val="305235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A24DD-35FE-4CC5-8022-FED1CDDBA36C}"/>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20223"/>
            <a:ext cx="1393031" cy="428579"/>
          </a:xfrm>
          <a:prstGeom prst="rect">
            <a:avLst/>
          </a:prstGeom>
        </p:spPr>
      </p:pic>
      <p:sp>
        <p:nvSpPr>
          <p:cNvPr id="4" name="Rectangle 3">
            <a:extLst>
              <a:ext uri="{FF2B5EF4-FFF2-40B4-BE49-F238E27FC236}">
                <a16:creationId xmlns:a16="http://schemas.microsoft.com/office/drawing/2014/main" id="{C80015D5-A6FB-4BFB-942E-C7FBD1DE420D}"/>
              </a:ext>
            </a:extLst>
          </p:cNvPr>
          <p:cNvSpPr/>
          <p:nvPr/>
        </p:nvSpPr>
        <p:spPr>
          <a:xfrm>
            <a:off x="128002" y="71319"/>
            <a:ext cx="8659053" cy="954107"/>
          </a:xfrm>
          <a:prstGeom prst="rect">
            <a:avLst/>
          </a:prstGeom>
        </p:spPr>
        <p:txBody>
          <a:bodyPr wrap="square">
            <a:spAutoFit/>
          </a:bodyPr>
          <a:lstStyle/>
          <a:p>
            <a:r>
              <a:rPr lang="en-US" sz="2800" b="1" dirty="0">
                <a:latin typeface="Cambria" panose="02040503050406030204" pitchFamily="18" charset="0"/>
              </a:rPr>
              <a:t>Maternal HIV infection is an important health determinant in non-HIV-infected infants</a:t>
            </a:r>
          </a:p>
        </p:txBody>
      </p:sp>
      <p:sp>
        <p:nvSpPr>
          <p:cNvPr id="5" name="TextBox 4">
            <a:extLst>
              <a:ext uri="{FF2B5EF4-FFF2-40B4-BE49-F238E27FC236}">
                <a16:creationId xmlns:a16="http://schemas.microsoft.com/office/drawing/2014/main" id="{AA78DD44-583D-42A0-A3DE-847E160EAA7D}"/>
              </a:ext>
            </a:extLst>
          </p:cNvPr>
          <p:cNvSpPr txBox="1"/>
          <p:nvPr/>
        </p:nvSpPr>
        <p:spPr>
          <a:xfrm>
            <a:off x="128002" y="859054"/>
            <a:ext cx="878309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Rupérez</a:t>
            </a:r>
            <a:r>
              <a:rPr lang="en-US" sz="1350" i="1" dirty="0">
                <a:latin typeface="Segoe UI" panose="020B0502040204020203" pitchFamily="34" charset="0"/>
                <a:cs typeface="Segoe UI" panose="020B0502040204020203" pitchFamily="34" charset="0"/>
              </a:rPr>
              <a:t> M, González R, </a:t>
            </a:r>
            <a:r>
              <a:rPr lang="en-US" sz="1350" i="1" dirty="0" err="1">
                <a:latin typeface="Segoe UI" panose="020B0502040204020203" pitchFamily="34" charset="0"/>
                <a:cs typeface="Segoe UI" panose="020B0502040204020203" pitchFamily="34" charset="0"/>
              </a:rPr>
              <a:t>Maculuve</a:t>
            </a:r>
            <a:r>
              <a:rPr lang="en-US" sz="1350" i="1" dirty="0">
                <a:latin typeface="Segoe UI" panose="020B0502040204020203" pitchFamily="34" charset="0"/>
                <a:cs typeface="Segoe UI" panose="020B0502040204020203" pitchFamily="34" charset="0"/>
              </a:rPr>
              <a:t> S, </a:t>
            </a:r>
            <a:r>
              <a:rPr lang="en-US" sz="1350" i="1" dirty="0" err="1">
                <a:latin typeface="Segoe UI" panose="020B0502040204020203" pitchFamily="34" charset="0"/>
                <a:cs typeface="Segoe UI" panose="020B0502040204020203" pitchFamily="34" charset="0"/>
              </a:rPr>
              <a:t>Quintó</a:t>
            </a:r>
            <a:r>
              <a:rPr lang="en-US" sz="1350" i="1" dirty="0">
                <a:latin typeface="Segoe UI" panose="020B0502040204020203" pitchFamily="34" charset="0"/>
                <a:cs typeface="Segoe UI" panose="020B0502040204020203" pitchFamily="34" charset="0"/>
              </a:rPr>
              <a:t> L, López-Varela E, Augusto O, </a:t>
            </a:r>
            <a:r>
              <a:rPr lang="en-US" sz="1350" i="1" dirty="0" err="1">
                <a:latin typeface="Segoe UI" panose="020B0502040204020203" pitchFamily="34" charset="0"/>
                <a:cs typeface="Segoe UI" panose="020B0502040204020203" pitchFamily="34" charset="0"/>
              </a:rPr>
              <a:t>Vala</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Nhacolo</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Sevene</a:t>
            </a:r>
            <a:r>
              <a:rPr lang="en-US" sz="1350" i="1" dirty="0">
                <a:latin typeface="Segoe UI" panose="020B0502040204020203" pitchFamily="34" charset="0"/>
                <a:cs typeface="Segoe UI" panose="020B0502040204020203" pitchFamily="34" charset="0"/>
              </a:rPr>
              <a:t> E, </a:t>
            </a:r>
            <a:r>
              <a:rPr lang="en-US" sz="1350" i="1" dirty="0" err="1">
                <a:latin typeface="Segoe UI" panose="020B0502040204020203" pitchFamily="34" charset="0"/>
                <a:cs typeface="Segoe UI" panose="020B0502040204020203" pitchFamily="34" charset="0"/>
              </a:rPr>
              <a:t>Naniche</a:t>
            </a:r>
            <a:r>
              <a:rPr lang="en-US" sz="1350" i="1" dirty="0">
                <a:latin typeface="Segoe UI" panose="020B0502040204020203" pitchFamily="34" charset="0"/>
                <a:cs typeface="Segoe UI" panose="020B0502040204020203" pitchFamily="34" charset="0"/>
              </a:rPr>
              <a:t> D, Menéndez C.</a:t>
            </a:r>
          </a:p>
        </p:txBody>
      </p:sp>
      <p:graphicFrame>
        <p:nvGraphicFramePr>
          <p:cNvPr id="9" name="Table 8">
            <a:extLst>
              <a:ext uri="{FF2B5EF4-FFF2-40B4-BE49-F238E27FC236}">
                <a16:creationId xmlns:a16="http://schemas.microsoft.com/office/drawing/2014/main" id="{60FB1A9F-46AD-4030-8B87-C5B472C27570}"/>
              </a:ext>
            </a:extLst>
          </p:cNvPr>
          <p:cNvGraphicFramePr>
            <a:graphicFrameLocks noGrp="1"/>
          </p:cNvGraphicFramePr>
          <p:nvPr>
            <p:extLst>
              <p:ext uri="{D42A27DB-BD31-4B8C-83A1-F6EECF244321}">
                <p14:modId xmlns:p14="http://schemas.microsoft.com/office/powerpoint/2010/main" val="445456621"/>
              </p:ext>
            </p:extLst>
          </p:nvPr>
        </p:nvGraphicFramePr>
        <p:xfrm>
          <a:off x="304798" y="1336418"/>
          <a:ext cx="8537025" cy="342900"/>
        </p:xfrm>
        <a:graphic>
          <a:graphicData uri="http://schemas.openxmlformats.org/drawingml/2006/table">
            <a:tbl>
              <a:tblPr firstRow="1" bandRow="1">
                <a:tableStyleId>{5C22544A-7EE6-4342-B048-85BDC9FD1C3A}</a:tableStyleId>
              </a:tblPr>
              <a:tblGrid>
                <a:gridCol w="8537025">
                  <a:extLst>
                    <a:ext uri="{9D8B030D-6E8A-4147-A177-3AD203B41FA5}">
                      <a16:colId xmlns:a16="http://schemas.microsoft.com/office/drawing/2014/main" val="522536679"/>
                    </a:ext>
                  </a:extLst>
                </a:gridCol>
              </a:tblGrid>
              <a:tr h="278130">
                <a:tc>
                  <a:txBody>
                    <a:bodyPr/>
                    <a:lstStyle/>
                    <a:p>
                      <a:pPr algn="ctr"/>
                      <a:r>
                        <a:rPr lang="en-US" sz="1800" dirty="0"/>
                        <a:t>HIV-Exposed Uninfected Children</a:t>
                      </a:r>
                    </a:p>
                  </a:txBody>
                  <a:tcPr marL="68580" marR="68580" marT="34290" marB="34290"/>
                </a:tc>
                <a:extLst>
                  <a:ext uri="{0D108BD9-81ED-4DB2-BD59-A6C34878D82A}">
                    <a16:rowId xmlns:a16="http://schemas.microsoft.com/office/drawing/2014/main" val="1371024346"/>
                  </a:ext>
                </a:extLst>
              </a:tr>
            </a:tbl>
          </a:graphicData>
        </a:graphic>
      </p:graphicFrame>
      <p:graphicFrame>
        <p:nvGraphicFramePr>
          <p:cNvPr id="10" name="Table 9">
            <a:extLst>
              <a:ext uri="{FF2B5EF4-FFF2-40B4-BE49-F238E27FC236}">
                <a16:creationId xmlns:a16="http://schemas.microsoft.com/office/drawing/2014/main" id="{7EAC4CC1-5158-429C-9708-691456D71A5F}"/>
              </a:ext>
            </a:extLst>
          </p:cNvPr>
          <p:cNvGraphicFramePr>
            <a:graphicFrameLocks noGrp="1"/>
          </p:cNvGraphicFramePr>
          <p:nvPr>
            <p:extLst>
              <p:ext uri="{D42A27DB-BD31-4B8C-83A1-F6EECF244321}">
                <p14:modId xmlns:p14="http://schemas.microsoft.com/office/powerpoint/2010/main" val="2054434844"/>
              </p:ext>
            </p:extLst>
          </p:nvPr>
        </p:nvGraphicFramePr>
        <p:xfrm>
          <a:off x="295897" y="1667391"/>
          <a:ext cx="8537025" cy="2331720"/>
        </p:xfrm>
        <a:graphic>
          <a:graphicData uri="http://schemas.openxmlformats.org/drawingml/2006/table">
            <a:tbl>
              <a:tblPr firstRow="1" bandRow="1">
                <a:tableStyleId>{5C22544A-7EE6-4342-B048-85BDC9FD1C3A}</a:tableStyleId>
              </a:tblPr>
              <a:tblGrid>
                <a:gridCol w="2416572">
                  <a:extLst>
                    <a:ext uri="{9D8B030D-6E8A-4147-A177-3AD203B41FA5}">
                      <a16:colId xmlns:a16="http://schemas.microsoft.com/office/drawing/2014/main" val="1583511431"/>
                    </a:ext>
                  </a:extLst>
                </a:gridCol>
                <a:gridCol w="2653675">
                  <a:extLst>
                    <a:ext uri="{9D8B030D-6E8A-4147-A177-3AD203B41FA5}">
                      <a16:colId xmlns:a16="http://schemas.microsoft.com/office/drawing/2014/main" val="460877590"/>
                    </a:ext>
                  </a:extLst>
                </a:gridCol>
                <a:gridCol w="2353755">
                  <a:extLst>
                    <a:ext uri="{9D8B030D-6E8A-4147-A177-3AD203B41FA5}">
                      <a16:colId xmlns:a16="http://schemas.microsoft.com/office/drawing/2014/main" val="367519145"/>
                    </a:ext>
                  </a:extLst>
                </a:gridCol>
                <a:gridCol w="1113023">
                  <a:extLst>
                    <a:ext uri="{9D8B030D-6E8A-4147-A177-3AD203B41FA5}">
                      <a16:colId xmlns:a16="http://schemas.microsoft.com/office/drawing/2014/main" val="1919904293"/>
                    </a:ext>
                  </a:extLst>
                </a:gridCol>
              </a:tblGrid>
              <a:tr h="377190">
                <a:tc>
                  <a:txBody>
                    <a:bodyPr/>
                    <a:lstStyle/>
                    <a:p>
                      <a:r>
                        <a:rPr lang="en-US" sz="1800" dirty="0"/>
                        <a:t>Age</a:t>
                      </a:r>
                    </a:p>
                  </a:txBody>
                  <a:tcPr marL="68580" marR="68580" marT="34290" marB="34290" anchor="b"/>
                </a:tc>
                <a:tc>
                  <a:txBody>
                    <a:bodyPr/>
                    <a:lstStyle/>
                    <a:p>
                      <a:pPr algn="ctr"/>
                      <a:r>
                        <a:rPr lang="en-US" sz="1800" dirty="0"/>
                        <a:t>Mortality Rate</a:t>
                      </a:r>
                    </a:p>
                    <a:p>
                      <a:pPr algn="ctr"/>
                      <a:r>
                        <a:rPr lang="en-US" sz="1800" dirty="0"/>
                        <a:t> (95% CI)</a:t>
                      </a:r>
                    </a:p>
                  </a:txBody>
                  <a:tcPr marL="68580" marR="68580" marT="34290" marB="34290"/>
                </a:tc>
                <a:tc>
                  <a:txBody>
                    <a:bodyPr/>
                    <a:lstStyle/>
                    <a:p>
                      <a:pPr algn="ctr"/>
                      <a:r>
                        <a:rPr lang="en-US" sz="1800" dirty="0"/>
                        <a:t>Hazard Ratio</a:t>
                      </a:r>
                    </a:p>
                    <a:p>
                      <a:pPr algn="ctr"/>
                      <a:r>
                        <a:rPr lang="en-US" sz="1800" dirty="0"/>
                        <a:t>(95% CI)</a:t>
                      </a:r>
                    </a:p>
                  </a:txBody>
                  <a:tcPr marL="68580" marR="68580" marT="34290" marB="34290"/>
                </a:tc>
                <a:tc>
                  <a:txBody>
                    <a:bodyPr/>
                    <a:lstStyle/>
                    <a:p>
                      <a:pPr algn="ctr"/>
                      <a:r>
                        <a:rPr lang="en-US" sz="1800" dirty="0"/>
                        <a:t>P-value</a:t>
                      </a:r>
                    </a:p>
                  </a:txBody>
                  <a:tcPr marL="68580" marR="68580" marT="34290" marB="34290" anchor="b"/>
                </a:tc>
                <a:extLst>
                  <a:ext uri="{0D108BD9-81ED-4DB2-BD59-A6C34878D82A}">
                    <a16:rowId xmlns:a16="http://schemas.microsoft.com/office/drawing/2014/main" val="3951405213"/>
                  </a:ext>
                </a:extLst>
              </a:tr>
              <a:tr h="278130">
                <a:tc>
                  <a:txBody>
                    <a:bodyPr/>
                    <a:lstStyle/>
                    <a:p>
                      <a:r>
                        <a:rPr lang="en-US" sz="1800" dirty="0"/>
                        <a:t>0 to &lt; 1 month</a:t>
                      </a:r>
                    </a:p>
                  </a:txBody>
                  <a:tcPr marL="68580" marR="68580" marT="34290" marB="34290"/>
                </a:tc>
                <a:tc>
                  <a:txBody>
                    <a:bodyPr/>
                    <a:lstStyle/>
                    <a:p>
                      <a:pPr algn="ctr"/>
                      <a:r>
                        <a:rPr lang="en-US" sz="1800" dirty="0"/>
                        <a:t>2.67 (0.67, 10.66)</a:t>
                      </a:r>
                    </a:p>
                  </a:txBody>
                  <a:tcPr marL="68580" marR="68580" marT="34290" marB="34290"/>
                </a:tc>
                <a:tc>
                  <a:txBody>
                    <a:bodyPr/>
                    <a:lstStyle/>
                    <a:p>
                      <a:pPr algn="ctr"/>
                      <a:r>
                        <a:rPr lang="en-US" sz="1800" dirty="0"/>
                        <a:t>1</a:t>
                      </a:r>
                    </a:p>
                  </a:txBody>
                  <a:tcPr marL="68580" marR="68580" marT="34290" marB="34290"/>
                </a:tc>
                <a:tc rowSpan="5">
                  <a:txBody>
                    <a:bodyPr/>
                    <a:lstStyle/>
                    <a:p>
                      <a:pPr algn="ctr"/>
                      <a:r>
                        <a:rPr lang="en-US" sz="1800" b="1" dirty="0">
                          <a:solidFill>
                            <a:srgbClr val="C00000"/>
                          </a:solidFill>
                        </a:rPr>
                        <a:t>0.02</a:t>
                      </a:r>
                    </a:p>
                  </a:txBody>
                  <a:tcPr marL="68580" marR="68580" marT="34290" marB="34290"/>
                </a:tc>
                <a:extLst>
                  <a:ext uri="{0D108BD9-81ED-4DB2-BD59-A6C34878D82A}">
                    <a16:rowId xmlns:a16="http://schemas.microsoft.com/office/drawing/2014/main" val="2505477770"/>
                  </a:ext>
                </a:extLst>
              </a:tr>
              <a:tr h="278130">
                <a:tc>
                  <a:txBody>
                    <a:bodyPr/>
                    <a:lstStyle/>
                    <a:p>
                      <a:r>
                        <a:rPr lang="en-US" sz="1800" dirty="0"/>
                        <a:t>1 to &lt; 6 months</a:t>
                      </a:r>
                    </a:p>
                  </a:txBody>
                  <a:tcPr marL="68580" marR="68580" marT="34290" marB="34290"/>
                </a:tc>
                <a:tc>
                  <a:txBody>
                    <a:bodyPr/>
                    <a:lstStyle/>
                    <a:p>
                      <a:pPr algn="ctr"/>
                      <a:r>
                        <a:rPr lang="en-US" sz="1800" dirty="0"/>
                        <a:t>4.94 (3.07, 7.94)</a:t>
                      </a:r>
                    </a:p>
                  </a:txBody>
                  <a:tcPr marL="68580" marR="68580" marT="34290" marB="34290"/>
                </a:tc>
                <a:tc>
                  <a:txBody>
                    <a:bodyPr/>
                    <a:lstStyle/>
                    <a:p>
                      <a:pPr algn="ctr"/>
                      <a:r>
                        <a:rPr lang="en-US" sz="1800" dirty="0"/>
                        <a:t>1.92 (0.43, 8.51)</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010506145"/>
                  </a:ext>
                </a:extLst>
              </a:tr>
              <a:tr h="278130">
                <a:tc>
                  <a:txBody>
                    <a:bodyPr/>
                    <a:lstStyle/>
                    <a:p>
                      <a:r>
                        <a:rPr lang="en-US" sz="1800" dirty="0"/>
                        <a:t>6 to &lt;12 months</a:t>
                      </a:r>
                    </a:p>
                  </a:txBody>
                  <a:tcPr marL="68580" marR="68580" marT="34290" marB="34290"/>
                </a:tc>
                <a:tc>
                  <a:txBody>
                    <a:bodyPr/>
                    <a:lstStyle/>
                    <a:p>
                      <a:pPr algn="ctr"/>
                      <a:r>
                        <a:rPr lang="en-US" sz="1800" dirty="0"/>
                        <a:t>1.22 (0.51, 2.93)</a:t>
                      </a:r>
                    </a:p>
                  </a:txBody>
                  <a:tcPr marL="68580" marR="68580" marT="34290" marB="34290"/>
                </a:tc>
                <a:tc>
                  <a:txBody>
                    <a:bodyPr/>
                    <a:lstStyle/>
                    <a:p>
                      <a:pPr algn="ctr"/>
                      <a:r>
                        <a:rPr lang="en-US" sz="1800" dirty="0"/>
                        <a:t>0.55 (0.11, 2.82)</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499290880"/>
                  </a:ext>
                </a:extLst>
              </a:tr>
              <a:tr h="278130">
                <a:tc>
                  <a:txBody>
                    <a:bodyPr/>
                    <a:lstStyle/>
                    <a:p>
                      <a:r>
                        <a:rPr lang="en-US" sz="1800" dirty="0"/>
                        <a:t>12 to ≤ 18 months</a:t>
                      </a:r>
                    </a:p>
                  </a:txBody>
                  <a:tcPr marL="68580" marR="68580" marT="34290" marB="34290"/>
                </a:tc>
                <a:tc>
                  <a:txBody>
                    <a:bodyPr/>
                    <a:lstStyle/>
                    <a:p>
                      <a:pPr algn="ctr"/>
                      <a:r>
                        <a:rPr lang="en-US" sz="1800" dirty="0"/>
                        <a:t>0.76 (0.24, 2.34)</a:t>
                      </a:r>
                    </a:p>
                  </a:txBody>
                  <a:tcPr marL="68580" marR="68580" marT="34290" marB="34290"/>
                </a:tc>
                <a:tc>
                  <a:txBody>
                    <a:bodyPr/>
                    <a:lstStyle/>
                    <a:p>
                      <a:pPr algn="ctr"/>
                      <a:r>
                        <a:rPr lang="en-US" sz="1800" dirty="0"/>
                        <a:t>0.47 (0.08, 2.62)</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769167757"/>
                  </a:ext>
                </a:extLst>
              </a:tr>
              <a:tr h="278130">
                <a:tc>
                  <a:txBody>
                    <a:bodyPr/>
                    <a:lstStyle/>
                    <a:p>
                      <a:r>
                        <a:rPr lang="en-US" sz="1800" dirty="0"/>
                        <a:t>Total</a:t>
                      </a:r>
                    </a:p>
                  </a:txBody>
                  <a:tcPr marL="68580" marR="68580" marT="34290" marB="34290"/>
                </a:tc>
                <a:tc>
                  <a:txBody>
                    <a:bodyPr/>
                    <a:lstStyle/>
                    <a:p>
                      <a:pPr algn="ctr"/>
                      <a:r>
                        <a:rPr lang="en-US" sz="1800" dirty="0"/>
                        <a:t>2.20 (1.51, 3.21)</a:t>
                      </a:r>
                    </a:p>
                  </a:txBody>
                  <a:tcPr marL="68580" marR="68580" marT="34290" marB="34290"/>
                </a:tc>
                <a:tc>
                  <a:txBody>
                    <a:bodyPr/>
                    <a:lstStyle/>
                    <a:p>
                      <a:pPr algn="ctr"/>
                      <a:r>
                        <a:rPr lang="en-US" sz="1800" dirty="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170284564"/>
                  </a:ext>
                </a:extLst>
              </a:tr>
            </a:tbl>
          </a:graphicData>
        </a:graphic>
      </p:graphicFrame>
      <p:graphicFrame>
        <p:nvGraphicFramePr>
          <p:cNvPr id="12" name="Table 11">
            <a:extLst>
              <a:ext uri="{FF2B5EF4-FFF2-40B4-BE49-F238E27FC236}">
                <a16:creationId xmlns:a16="http://schemas.microsoft.com/office/drawing/2014/main" id="{97484235-51CA-4261-910D-09A6C7010941}"/>
              </a:ext>
            </a:extLst>
          </p:cNvPr>
          <p:cNvGraphicFramePr>
            <a:graphicFrameLocks noGrp="1"/>
          </p:cNvGraphicFramePr>
          <p:nvPr>
            <p:extLst>
              <p:ext uri="{D42A27DB-BD31-4B8C-83A1-F6EECF244321}">
                <p14:modId xmlns:p14="http://schemas.microsoft.com/office/powerpoint/2010/main" val="4019728128"/>
              </p:ext>
            </p:extLst>
          </p:nvPr>
        </p:nvGraphicFramePr>
        <p:xfrm>
          <a:off x="304798" y="4300114"/>
          <a:ext cx="8528124" cy="2331720"/>
        </p:xfrm>
        <a:graphic>
          <a:graphicData uri="http://schemas.openxmlformats.org/drawingml/2006/table">
            <a:tbl>
              <a:tblPr firstRow="1" bandRow="1">
                <a:tableStyleId>{93296810-A885-4BE3-A3E7-6D5BEEA58F35}</a:tableStyleId>
              </a:tblPr>
              <a:tblGrid>
                <a:gridCol w="2405745">
                  <a:extLst>
                    <a:ext uri="{9D8B030D-6E8A-4147-A177-3AD203B41FA5}">
                      <a16:colId xmlns:a16="http://schemas.microsoft.com/office/drawing/2014/main" val="1583511431"/>
                    </a:ext>
                  </a:extLst>
                </a:gridCol>
                <a:gridCol w="2677886">
                  <a:extLst>
                    <a:ext uri="{9D8B030D-6E8A-4147-A177-3AD203B41FA5}">
                      <a16:colId xmlns:a16="http://schemas.microsoft.com/office/drawing/2014/main" val="460877590"/>
                    </a:ext>
                  </a:extLst>
                </a:gridCol>
                <a:gridCol w="2340428">
                  <a:extLst>
                    <a:ext uri="{9D8B030D-6E8A-4147-A177-3AD203B41FA5}">
                      <a16:colId xmlns:a16="http://schemas.microsoft.com/office/drawing/2014/main" val="367519145"/>
                    </a:ext>
                  </a:extLst>
                </a:gridCol>
                <a:gridCol w="1104065">
                  <a:extLst>
                    <a:ext uri="{9D8B030D-6E8A-4147-A177-3AD203B41FA5}">
                      <a16:colId xmlns:a16="http://schemas.microsoft.com/office/drawing/2014/main" val="1919904293"/>
                    </a:ext>
                  </a:extLst>
                </a:gridCol>
              </a:tblGrid>
              <a:tr h="377190">
                <a:tc>
                  <a:txBody>
                    <a:bodyPr/>
                    <a:lstStyle/>
                    <a:p>
                      <a:r>
                        <a:rPr lang="en-US" sz="1800" dirty="0"/>
                        <a:t>Age</a:t>
                      </a:r>
                    </a:p>
                  </a:txBody>
                  <a:tcPr marL="68580" marR="68580" marT="34290" marB="34290" anchor="b"/>
                </a:tc>
                <a:tc>
                  <a:txBody>
                    <a:bodyPr/>
                    <a:lstStyle/>
                    <a:p>
                      <a:pPr algn="ctr"/>
                      <a:r>
                        <a:rPr lang="en-US" sz="1800" dirty="0"/>
                        <a:t>Mortality Rate</a:t>
                      </a:r>
                    </a:p>
                    <a:p>
                      <a:pPr algn="ctr"/>
                      <a:r>
                        <a:rPr lang="en-US" sz="1800" dirty="0"/>
                        <a:t> (95% CI)</a:t>
                      </a:r>
                    </a:p>
                  </a:txBody>
                  <a:tcPr marL="68580" marR="68580" marT="34290" marB="34290"/>
                </a:tc>
                <a:tc>
                  <a:txBody>
                    <a:bodyPr/>
                    <a:lstStyle/>
                    <a:p>
                      <a:pPr algn="ctr"/>
                      <a:r>
                        <a:rPr lang="en-US" sz="1800" dirty="0"/>
                        <a:t>Hazard Ratio</a:t>
                      </a:r>
                    </a:p>
                    <a:p>
                      <a:pPr algn="ctr"/>
                      <a:r>
                        <a:rPr lang="en-US" sz="1800" dirty="0"/>
                        <a:t>(95% CI)</a:t>
                      </a:r>
                    </a:p>
                  </a:txBody>
                  <a:tcPr marL="68580" marR="68580" marT="34290" marB="34290"/>
                </a:tc>
                <a:tc>
                  <a:txBody>
                    <a:bodyPr/>
                    <a:lstStyle/>
                    <a:p>
                      <a:pPr algn="ctr"/>
                      <a:r>
                        <a:rPr lang="en-US" sz="1800" dirty="0"/>
                        <a:t>P-value</a:t>
                      </a:r>
                    </a:p>
                  </a:txBody>
                  <a:tcPr marL="68580" marR="68580" marT="34290" marB="34290" anchor="b"/>
                </a:tc>
                <a:extLst>
                  <a:ext uri="{0D108BD9-81ED-4DB2-BD59-A6C34878D82A}">
                    <a16:rowId xmlns:a16="http://schemas.microsoft.com/office/drawing/2014/main" val="3951405213"/>
                  </a:ext>
                </a:extLst>
              </a:tr>
              <a:tr h="278130">
                <a:tc>
                  <a:txBody>
                    <a:bodyPr/>
                    <a:lstStyle/>
                    <a:p>
                      <a:r>
                        <a:rPr lang="en-US" sz="1800" dirty="0"/>
                        <a:t>0 to &lt; 1 month</a:t>
                      </a:r>
                    </a:p>
                  </a:txBody>
                  <a:tcPr marL="68580" marR="68580" marT="34290" marB="34290"/>
                </a:tc>
                <a:tc>
                  <a:txBody>
                    <a:bodyPr/>
                    <a:lstStyle/>
                    <a:p>
                      <a:pPr algn="ctr"/>
                      <a:r>
                        <a:rPr lang="en-US" sz="1800" dirty="0"/>
                        <a:t>5.28 (1.98, 14.07)</a:t>
                      </a:r>
                    </a:p>
                  </a:txBody>
                  <a:tcPr marL="68580" marR="68580" marT="34290" marB="34290"/>
                </a:tc>
                <a:tc>
                  <a:txBody>
                    <a:bodyPr/>
                    <a:lstStyle/>
                    <a:p>
                      <a:pPr algn="ctr"/>
                      <a:r>
                        <a:rPr lang="en-US" sz="1800" dirty="0"/>
                        <a:t>1</a:t>
                      </a:r>
                    </a:p>
                  </a:txBody>
                  <a:tcPr marL="68580" marR="68580" marT="34290" marB="34290"/>
                </a:tc>
                <a:tc rowSpan="5">
                  <a:txBody>
                    <a:bodyPr/>
                    <a:lstStyle/>
                    <a:p>
                      <a:pPr algn="ctr"/>
                      <a:r>
                        <a:rPr lang="en-US" sz="1800" b="1" dirty="0">
                          <a:solidFill>
                            <a:srgbClr val="C00000"/>
                          </a:solidFill>
                        </a:rPr>
                        <a:t>0.03</a:t>
                      </a:r>
                    </a:p>
                  </a:txBody>
                  <a:tcPr marL="68580" marR="68580" marT="34290" marB="34290"/>
                </a:tc>
                <a:extLst>
                  <a:ext uri="{0D108BD9-81ED-4DB2-BD59-A6C34878D82A}">
                    <a16:rowId xmlns:a16="http://schemas.microsoft.com/office/drawing/2014/main" val="2505477770"/>
                  </a:ext>
                </a:extLst>
              </a:tr>
              <a:tr h="278130">
                <a:tc>
                  <a:txBody>
                    <a:bodyPr/>
                    <a:lstStyle/>
                    <a:p>
                      <a:r>
                        <a:rPr lang="en-US" sz="1800" dirty="0"/>
                        <a:t>1 to &lt; 6 months</a:t>
                      </a:r>
                    </a:p>
                  </a:txBody>
                  <a:tcPr marL="68580" marR="68580" marT="34290" marB="34290"/>
                </a:tc>
                <a:tc>
                  <a:txBody>
                    <a:bodyPr/>
                    <a:lstStyle/>
                    <a:p>
                      <a:pPr algn="ctr"/>
                      <a:r>
                        <a:rPr lang="en-US" sz="1800" dirty="0"/>
                        <a:t>1.67 (0.75, 3.72)</a:t>
                      </a:r>
                    </a:p>
                  </a:txBody>
                  <a:tcPr marL="68580" marR="68580" marT="34290" marB="34290"/>
                </a:tc>
                <a:tc>
                  <a:txBody>
                    <a:bodyPr/>
                    <a:lstStyle/>
                    <a:p>
                      <a:pPr algn="ctr"/>
                      <a:r>
                        <a:rPr lang="en-US" sz="1800" dirty="0"/>
                        <a:t>0.25 (0.07, 0.94)</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010506145"/>
                  </a:ext>
                </a:extLst>
              </a:tr>
              <a:tr h="278130">
                <a:tc>
                  <a:txBody>
                    <a:bodyPr/>
                    <a:lstStyle/>
                    <a:p>
                      <a:r>
                        <a:rPr lang="en-US" sz="1800" dirty="0"/>
                        <a:t>6 to &lt;12 months</a:t>
                      </a:r>
                    </a:p>
                  </a:txBody>
                  <a:tcPr marL="68580" marR="68580" marT="34290" marB="34290"/>
                </a:tc>
                <a:tc>
                  <a:txBody>
                    <a:bodyPr/>
                    <a:lstStyle/>
                    <a:p>
                      <a:pPr algn="ctr"/>
                      <a:r>
                        <a:rPr lang="en-US" sz="1800" dirty="0"/>
                        <a:t>0.92 (0.35, 2.46)</a:t>
                      </a:r>
                    </a:p>
                  </a:txBody>
                  <a:tcPr marL="68580" marR="68580" marT="34290" marB="34290"/>
                </a:tc>
                <a:tc>
                  <a:txBody>
                    <a:bodyPr/>
                    <a:lstStyle/>
                    <a:p>
                      <a:pPr algn="ctr"/>
                      <a:r>
                        <a:rPr lang="en-US" sz="1800" dirty="0"/>
                        <a:t>0.12 (0.03, 0.57)</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499290880"/>
                  </a:ext>
                </a:extLst>
              </a:tr>
              <a:tr h="278130">
                <a:tc>
                  <a:txBody>
                    <a:bodyPr/>
                    <a:lstStyle/>
                    <a:p>
                      <a:r>
                        <a:rPr lang="en-US" sz="1800" dirty="0"/>
                        <a:t>12 to ≤ 18 months</a:t>
                      </a:r>
                    </a:p>
                  </a:txBody>
                  <a:tcPr marL="68580" marR="68580" marT="34290" marB="34290"/>
                </a:tc>
                <a:tc>
                  <a:txBody>
                    <a:bodyPr/>
                    <a:lstStyle/>
                    <a:p>
                      <a:pPr algn="ctr"/>
                      <a:r>
                        <a:rPr lang="en-US" sz="1800" dirty="0"/>
                        <a:t>0.24 (0.03, 1.69)</a:t>
                      </a:r>
                    </a:p>
                  </a:txBody>
                  <a:tcPr marL="68580" marR="68580" marT="34290" marB="34290"/>
                </a:tc>
                <a:tc>
                  <a:txBody>
                    <a:bodyPr/>
                    <a:lstStyle/>
                    <a:p>
                      <a:pPr algn="ctr"/>
                      <a:r>
                        <a:rPr lang="en-US" sz="1800" dirty="0"/>
                        <a:t>0.04 (0.00, 0.51)</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769167757"/>
                  </a:ext>
                </a:extLst>
              </a:tr>
              <a:tr h="278130">
                <a:tc>
                  <a:txBody>
                    <a:bodyPr/>
                    <a:lstStyle/>
                    <a:p>
                      <a:r>
                        <a:rPr lang="en-US" sz="1800" dirty="0"/>
                        <a:t>Total</a:t>
                      </a:r>
                    </a:p>
                  </a:txBody>
                  <a:tcPr marL="68580" marR="68580" marT="34290" marB="34290"/>
                </a:tc>
                <a:tc>
                  <a:txBody>
                    <a:bodyPr/>
                    <a:lstStyle/>
                    <a:p>
                      <a:pPr algn="ctr"/>
                      <a:r>
                        <a:rPr lang="en-US" sz="1800" dirty="0"/>
                        <a:t>1.16 (0.70, 1.93)</a:t>
                      </a:r>
                    </a:p>
                  </a:txBody>
                  <a:tcPr marL="68580" marR="68580" marT="34290" marB="34290"/>
                </a:tc>
                <a:tc>
                  <a:txBody>
                    <a:bodyPr/>
                    <a:lstStyle/>
                    <a:p>
                      <a:pPr algn="ctr"/>
                      <a:r>
                        <a:rPr lang="en-US" sz="1800" dirty="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170284564"/>
                  </a:ext>
                </a:extLst>
              </a:tr>
            </a:tbl>
          </a:graphicData>
        </a:graphic>
      </p:graphicFrame>
      <p:graphicFrame>
        <p:nvGraphicFramePr>
          <p:cNvPr id="13" name="Table 12">
            <a:extLst>
              <a:ext uri="{FF2B5EF4-FFF2-40B4-BE49-F238E27FC236}">
                <a16:creationId xmlns:a16="http://schemas.microsoft.com/office/drawing/2014/main" id="{73201806-10CE-4AD5-B3B1-70BCA063DD37}"/>
              </a:ext>
            </a:extLst>
          </p:cNvPr>
          <p:cNvGraphicFramePr>
            <a:graphicFrameLocks noGrp="1"/>
          </p:cNvGraphicFramePr>
          <p:nvPr>
            <p:extLst>
              <p:ext uri="{D42A27DB-BD31-4B8C-83A1-F6EECF244321}">
                <p14:modId xmlns:p14="http://schemas.microsoft.com/office/powerpoint/2010/main" val="1831823123"/>
              </p:ext>
            </p:extLst>
          </p:nvPr>
        </p:nvGraphicFramePr>
        <p:xfrm>
          <a:off x="304799" y="3956534"/>
          <a:ext cx="8537024" cy="342900"/>
        </p:xfrm>
        <a:graphic>
          <a:graphicData uri="http://schemas.openxmlformats.org/drawingml/2006/table">
            <a:tbl>
              <a:tblPr firstRow="1" bandRow="1">
                <a:tableStyleId>{93296810-A885-4BE3-A3E7-6D5BEEA58F35}</a:tableStyleId>
              </a:tblPr>
              <a:tblGrid>
                <a:gridCol w="8537024">
                  <a:extLst>
                    <a:ext uri="{9D8B030D-6E8A-4147-A177-3AD203B41FA5}">
                      <a16:colId xmlns:a16="http://schemas.microsoft.com/office/drawing/2014/main" val="522536679"/>
                    </a:ext>
                  </a:extLst>
                </a:gridCol>
              </a:tblGrid>
              <a:tr h="278130">
                <a:tc>
                  <a:txBody>
                    <a:bodyPr/>
                    <a:lstStyle/>
                    <a:p>
                      <a:pPr algn="ctr"/>
                      <a:r>
                        <a:rPr lang="en-US" sz="1800" dirty="0"/>
                        <a:t>HIV-Unexposed Uninfected Children</a:t>
                      </a:r>
                    </a:p>
                  </a:txBody>
                  <a:tcPr marL="68580" marR="68580" marT="34290" marB="34290"/>
                </a:tc>
                <a:extLst>
                  <a:ext uri="{0D108BD9-81ED-4DB2-BD59-A6C34878D82A}">
                    <a16:rowId xmlns:a16="http://schemas.microsoft.com/office/drawing/2014/main" val="1371024346"/>
                  </a:ext>
                </a:extLst>
              </a:tr>
            </a:tbl>
          </a:graphicData>
        </a:graphic>
      </p:graphicFrame>
      <p:sp>
        <p:nvSpPr>
          <p:cNvPr id="11" name="TextBox 10">
            <a:extLst>
              <a:ext uri="{FF2B5EF4-FFF2-40B4-BE49-F238E27FC236}">
                <a16:creationId xmlns:a16="http://schemas.microsoft.com/office/drawing/2014/main" id="{DD2FD2E8-296F-40AE-86CE-EC7014C5CACD}"/>
              </a:ext>
            </a:extLst>
          </p:cNvPr>
          <p:cNvSpPr txBox="1"/>
          <p:nvPr/>
        </p:nvSpPr>
        <p:spPr>
          <a:xfrm>
            <a:off x="6558404" y="6635431"/>
            <a:ext cx="2661796" cy="276999"/>
          </a:xfrm>
          <a:prstGeom prst="rect">
            <a:avLst/>
          </a:prstGeom>
          <a:noFill/>
        </p:spPr>
        <p:txBody>
          <a:bodyPr wrap="square" rtlCol="0">
            <a:spAutoFit/>
          </a:bodyPr>
          <a:lstStyle/>
          <a:p>
            <a:r>
              <a:rPr lang="en-US" sz="1200" dirty="0" err="1"/>
              <a:t>Rupérez</a:t>
            </a:r>
            <a:r>
              <a:rPr lang="en-US" sz="1200" dirty="0"/>
              <a:t> et al, AIDS 2017;31:1545-1553.</a:t>
            </a:r>
          </a:p>
        </p:txBody>
      </p:sp>
    </p:spTree>
    <p:extLst>
      <p:ext uri="{BB962C8B-B14F-4D97-AF65-F5344CB8AC3E}">
        <p14:creationId xmlns:p14="http://schemas.microsoft.com/office/powerpoint/2010/main" val="215667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A24DD-35FE-4CC5-8022-FED1CDDBA36C}"/>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0"/>
            <a:ext cx="1393031" cy="428579"/>
          </a:xfrm>
          <a:prstGeom prst="rect">
            <a:avLst/>
          </a:prstGeom>
        </p:spPr>
      </p:pic>
      <p:graphicFrame>
        <p:nvGraphicFramePr>
          <p:cNvPr id="2" name="Table 1">
            <a:extLst>
              <a:ext uri="{FF2B5EF4-FFF2-40B4-BE49-F238E27FC236}">
                <a16:creationId xmlns:a16="http://schemas.microsoft.com/office/drawing/2014/main" id="{E879A717-6EEA-412A-821E-CC53E82EDDDF}"/>
              </a:ext>
            </a:extLst>
          </p:cNvPr>
          <p:cNvGraphicFramePr>
            <a:graphicFrameLocks noGrp="1"/>
          </p:cNvGraphicFramePr>
          <p:nvPr>
            <p:extLst>
              <p:ext uri="{D42A27DB-BD31-4B8C-83A1-F6EECF244321}">
                <p14:modId xmlns:p14="http://schemas.microsoft.com/office/powerpoint/2010/main" val="1860795448"/>
              </p:ext>
            </p:extLst>
          </p:nvPr>
        </p:nvGraphicFramePr>
        <p:xfrm>
          <a:off x="252043" y="2150844"/>
          <a:ext cx="8659054" cy="4541520"/>
        </p:xfrm>
        <a:graphic>
          <a:graphicData uri="http://schemas.openxmlformats.org/drawingml/2006/table">
            <a:tbl>
              <a:tblPr firstRow="1" bandRow="1">
                <a:tableStyleId>{5C22544A-7EE6-4342-B048-85BDC9FD1C3A}</a:tableStyleId>
              </a:tblPr>
              <a:tblGrid>
                <a:gridCol w="3306518">
                  <a:extLst>
                    <a:ext uri="{9D8B030D-6E8A-4147-A177-3AD203B41FA5}">
                      <a16:colId xmlns:a16="http://schemas.microsoft.com/office/drawing/2014/main" val="1583511431"/>
                    </a:ext>
                  </a:extLst>
                </a:gridCol>
                <a:gridCol w="1115112">
                  <a:extLst>
                    <a:ext uri="{9D8B030D-6E8A-4147-A177-3AD203B41FA5}">
                      <a16:colId xmlns:a16="http://schemas.microsoft.com/office/drawing/2014/main" val="460877590"/>
                    </a:ext>
                  </a:extLst>
                </a:gridCol>
                <a:gridCol w="1253173">
                  <a:extLst>
                    <a:ext uri="{9D8B030D-6E8A-4147-A177-3AD203B41FA5}">
                      <a16:colId xmlns:a16="http://schemas.microsoft.com/office/drawing/2014/main" val="367519145"/>
                    </a:ext>
                  </a:extLst>
                </a:gridCol>
                <a:gridCol w="1731078">
                  <a:extLst>
                    <a:ext uri="{9D8B030D-6E8A-4147-A177-3AD203B41FA5}">
                      <a16:colId xmlns:a16="http://schemas.microsoft.com/office/drawing/2014/main" val="2607406840"/>
                    </a:ext>
                  </a:extLst>
                </a:gridCol>
                <a:gridCol w="1253173">
                  <a:extLst>
                    <a:ext uri="{9D8B030D-6E8A-4147-A177-3AD203B41FA5}">
                      <a16:colId xmlns:a16="http://schemas.microsoft.com/office/drawing/2014/main" val="2258596214"/>
                    </a:ext>
                  </a:extLst>
                </a:gridCol>
              </a:tblGrid>
              <a:tr h="297180">
                <a:tc>
                  <a:txBody>
                    <a:bodyPr/>
                    <a:lstStyle/>
                    <a:p>
                      <a:r>
                        <a:rPr lang="en-US" sz="2000" dirty="0"/>
                        <a:t>Covariate</a:t>
                      </a:r>
                    </a:p>
                  </a:txBody>
                  <a:tcPr marL="68580" marR="68580" marT="34290" marB="34290" anchor="b"/>
                </a:tc>
                <a:tc>
                  <a:txBody>
                    <a:bodyPr/>
                    <a:lstStyle/>
                    <a:p>
                      <a:pPr algn="ctr"/>
                      <a:r>
                        <a:rPr lang="en-US" sz="2000" dirty="0"/>
                        <a:t>N</a:t>
                      </a:r>
                    </a:p>
                  </a:txBody>
                  <a:tcPr marL="68580" marR="68580" marT="34290" marB="34290" anchor="b"/>
                </a:tc>
                <a:tc>
                  <a:txBody>
                    <a:bodyPr/>
                    <a:lstStyle/>
                    <a:p>
                      <a:pPr algn="ctr"/>
                      <a:r>
                        <a:rPr lang="en-US" sz="2000" dirty="0"/>
                        <a:t>IRR</a:t>
                      </a:r>
                    </a:p>
                  </a:txBody>
                  <a:tcPr marL="68580" marR="68580" marT="34290" marB="34290" anchor="b"/>
                </a:tc>
                <a:tc>
                  <a:txBody>
                    <a:bodyPr/>
                    <a:lstStyle/>
                    <a:p>
                      <a:pPr algn="ctr"/>
                      <a:r>
                        <a:rPr lang="en-US" sz="2000" dirty="0"/>
                        <a:t>95% CI</a:t>
                      </a:r>
                    </a:p>
                  </a:txBody>
                  <a:tcPr marL="68580" marR="68580" marT="34290" marB="34290" anchor="b"/>
                </a:tc>
                <a:tc>
                  <a:txBody>
                    <a:bodyPr/>
                    <a:lstStyle/>
                    <a:p>
                      <a:pPr algn="ctr"/>
                      <a:r>
                        <a:rPr lang="en-US" sz="2000" dirty="0"/>
                        <a:t>P-value</a:t>
                      </a:r>
                    </a:p>
                  </a:txBody>
                  <a:tcPr marL="68580" marR="68580" marT="34290" marB="34290" anchor="b"/>
                </a:tc>
                <a:extLst>
                  <a:ext uri="{0D108BD9-81ED-4DB2-BD59-A6C34878D82A}">
                    <a16:rowId xmlns:a16="http://schemas.microsoft.com/office/drawing/2014/main" val="3951405213"/>
                  </a:ext>
                </a:extLst>
              </a:tr>
              <a:tr h="1211580">
                <a:tc>
                  <a:txBody>
                    <a:bodyPr/>
                    <a:lstStyle/>
                    <a:p>
                      <a:r>
                        <a:rPr lang="en-US" sz="2000" dirty="0"/>
                        <a:t>Age</a:t>
                      </a:r>
                    </a:p>
                    <a:p>
                      <a:r>
                        <a:rPr lang="en-US" sz="2000" dirty="0"/>
                        <a:t>     0 to &lt; 1 month</a:t>
                      </a:r>
                    </a:p>
                    <a:p>
                      <a:r>
                        <a:rPr lang="en-US" sz="2000" dirty="0"/>
                        <a:t>     1 to &lt; 6 months</a:t>
                      </a:r>
                    </a:p>
                    <a:p>
                      <a:r>
                        <a:rPr lang="en-US" sz="2000" dirty="0"/>
                        <a:t>     6 to &lt; 12 months</a:t>
                      </a:r>
                    </a:p>
                    <a:p>
                      <a:r>
                        <a:rPr lang="en-US" sz="2000" dirty="0"/>
                        <a:t>     12 to ≤ 18 months</a:t>
                      </a:r>
                    </a:p>
                  </a:txBody>
                  <a:tcPr marL="68580" marR="68580" marT="34290" marB="34290"/>
                </a:tc>
                <a:tc>
                  <a:txBody>
                    <a:bodyPr/>
                    <a:lstStyle/>
                    <a:p>
                      <a:pPr algn="ctr"/>
                      <a:r>
                        <a:rPr lang="en-US" sz="2000" dirty="0"/>
                        <a:t>909</a:t>
                      </a:r>
                    </a:p>
                    <a:p>
                      <a:pPr algn="ctr"/>
                      <a:endParaRPr lang="en-US" sz="2000" dirty="0"/>
                    </a:p>
                  </a:txBody>
                  <a:tcPr marL="68580" marR="68580" marT="34290" marB="34290"/>
                </a:tc>
                <a:tc>
                  <a:txBody>
                    <a:bodyPr/>
                    <a:lstStyle/>
                    <a:p>
                      <a:pPr algn="ctr"/>
                      <a:endParaRPr lang="en-US" sz="2000" dirty="0"/>
                    </a:p>
                    <a:p>
                      <a:pPr algn="ctr"/>
                      <a:r>
                        <a:rPr lang="en-US" sz="2000" dirty="0"/>
                        <a:t>1</a:t>
                      </a:r>
                    </a:p>
                    <a:p>
                      <a:pPr algn="ctr"/>
                      <a:r>
                        <a:rPr lang="en-US" sz="2000" dirty="0"/>
                        <a:t>0.37</a:t>
                      </a:r>
                    </a:p>
                    <a:p>
                      <a:pPr algn="ctr"/>
                      <a:r>
                        <a:rPr lang="en-US" sz="2000" dirty="0"/>
                        <a:t>0.24</a:t>
                      </a:r>
                    </a:p>
                    <a:p>
                      <a:pPr algn="ctr"/>
                      <a:r>
                        <a:rPr lang="en-US" sz="2000" dirty="0"/>
                        <a:t>0.13</a:t>
                      </a:r>
                    </a:p>
                  </a:txBody>
                  <a:tcPr marL="68580" marR="68580" marT="34290" marB="34290"/>
                </a:tc>
                <a:tc>
                  <a:txBody>
                    <a:bodyPr/>
                    <a:lstStyle/>
                    <a:p>
                      <a:pPr algn="ctr"/>
                      <a:endParaRPr lang="en-US" sz="2000" dirty="0"/>
                    </a:p>
                    <a:p>
                      <a:pPr algn="ctr"/>
                      <a:endParaRPr lang="en-US" sz="2000" dirty="0"/>
                    </a:p>
                    <a:p>
                      <a:pPr algn="ctr"/>
                      <a:r>
                        <a:rPr lang="en-US" sz="2000" dirty="0"/>
                        <a:t>(0.09, 1.52)</a:t>
                      </a:r>
                    </a:p>
                    <a:p>
                      <a:pPr algn="ctr"/>
                      <a:r>
                        <a:rPr lang="en-US" sz="2000" dirty="0"/>
                        <a:t>(0.01, 1.05)</a:t>
                      </a:r>
                    </a:p>
                    <a:p>
                      <a:pPr algn="ctr"/>
                      <a:r>
                        <a:rPr lang="en-US" sz="2000" dirty="0"/>
                        <a:t>(0.03, 0.64)</a:t>
                      </a:r>
                    </a:p>
                  </a:txBody>
                  <a:tcPr marL="68580" marR="68580" marT="34290" marB="34290"/>
                </a:tc>
                <a:tc>
                  <a:txBody>
                    <a:bodyPr/>
                    <a:lstStyle/>
                    <a:p>
                      <a:pPr algn="ctr"/>
                      <a:r>
                        <a:rPr lang="en-US" sz="2000" b="1" dirty="0">
                          <a:solidFill>
                            <a:srgbClr val="C00000"/>
                          </a:solidFill>
                        </a:rPr>
                        <a:t>0.05</a:t>
                      </a:r>
                    </a:p>
                  </a:txBody>
                  <a:tcPr marL="68580" marR="68580" marT="34290" marB="34290"/>
                </a:tc>
                <a:extLst>
                  <a:ext uri="{0D108BD9-81ED-4DB2-BD59-A6C34878D82A}">
                    <a16:rowId xmlns:a16="http://schemas.microsoft.com/office/drawing/2014/main" val="2505477770"/>
                  </a:ext>
                </a:extLst>
              </a:tr>
              <a:tr h="1211580">
                <a:tc>
                  <a:txBody>
                    <a:bodyPr/>
                    <a:lstStyle/>
                    <a:p>
                      <a:r>
                        <a:rPr lang="en-US" sz="2000" dirty="0"/>
                        <a:t>Breastfeeding</a:t>
                      </a:r>
                    </a:p>
                    <a:p>
                      <a:r>
                        <a:rPr lang="en-US" sz="2000" dirty="0"/>
                        <a:t>     Exclusive</a:t>
                      </a:r>
                    </a:p>
                    <a:p>
                      <a:r>
                        <a:rPr lang="en-US" sz="2000" dirty="0"/>
                        <a:t>     Partial</a:t>
                      </a:r>
                    </a:p>
                    <a:p>
                      <a:r>
                        <a:rPr lang="en-US" sz="2000" dirty="0"/>
                        <a:t>     Weaned</a:t>
                      </a:r>
                    </a:p>
                    <a:p>
                      <a:r>
                        <a:rPr lang="en-US" sz="2000" dirty="0"/>
                        <a:t>     Never Breastfed</a:t>
                      </a:r>
                    </a:p>
                  </a:txBody>
                  <a:tcPr marL="68580" marR="68580" marT="34290" marB="34290"/>
                </a:tc>
                <a:tc>
                  <a:txBody>
                    <a:bodyPr/>
                    <a:lstStyle/>
                    <a:p>
                      <a:pPr algn="ctr"/>
                      <a:r>
                        <a:rPr lang="en-US" sz="2000" dirty="0"/>
                        <a:t>684</a:t>
                      </a:r>
                    </a:p>
                  </a:txBody>
                  <a:tcPr marL="68580" marR="68580" marT="34290" marB="34290"/>
                </a:tc>
                <a:tc>
                  <a:txBody>
                    <a:bodyPr/>
                    <a:lstStyle/>
                    <a:p>
                      <a:pPr algn="ctr"/>
                      <a:endParaRPr lang="en-US" sz="2000" dirty="0"/>
                    </a:p>
                    <a:p>
                      <a:pPr algn="ctr"/>
                      <a:r>
                        <a:rPr lang="en-US" sz="2000" dirty="0"/>
                        <a:t>1</a:t>
                      </a:r>
                    </a:p>
                    <a:p>
                      <a:pPr algn="ctr"/>
                      <a:r>
                        <a:rPr lang="en-US" sz="2000" dirty="0"/>
                        <a:t>2.21</a:t>
                      </a:r>
                    </a:p>
                    <a:p>
                      <a:pPr algn="ctr"/>
                      <a:r>
                        <a:rPr lang="en-US" sz="2000" dirty="0"/>
                        <a:t>6.74</a:t>
                      </a:r>
                    </a:p>
                    <a:p>
                      <a:pPr algn="ctr"/>
                      <a:r>
                        <a:rPr lang="en-US" sz="2000" dirty="0"/>
                        <a:t>2.63</a:t>
                      </a:r>
                    </a:p>
                  </a:txBody>
                  <a:tcPr marL="68580" marR="68580" marT="34290" marB="34290"/>
                </a:tc>
                <a:tc>
                  <a:txBody>
                    <a:bodyPr/>
                    <a:lstStyle/>
                    <a:p>
                      <a:pPr algn="ctr"/>
                      <a:endParaRPr lang="en-US" sz="2000" dirty="0"/>
                    </a:p>
                    <a:p>
                      <a:pPr algn="ctr"/>
                      <a:endParaRPr lang="en-US" sz="2000" dirty="0"/>
                    </a:p>
                    <a:p>
                      <a:pPr algn="ctr"/>
                      <a:r>
                        <a:rPr lang="en-US" sz="2000" dirty="0"/>
                        <a:t>(0.70, 6.99)</a:t>
                      </a:r>
                    </a:p>
                    <a:p>
                      <a:pPr algn="ctr"/>
                      <a:r>
                        <a:rPr lang="en-US" sz="2000" dirty="0"/>
                        <a:t>(1.87, 24.31)</a:t>
                      </a:r>
                    </a:p>
                    <a:p>
                      <a:pPr algn="ctr"/>
                      <a:r>
                        <a:rPr lang="en-US" sz="2000" dirty="0"/>
                        <a:t>(0.92, 7.52)</a:t>
                      </a:r>
                    </a:p>
                  </a:txBody>
                  <a:tcPr marL="68580" marR="68580" marT="34290" marB="34290"/>
                </a:tc>
                <a:tc>
                  <a:txBody>
                    <a:bodyPr/>
                    <a:lstStyle/>
                    <a:p>
                      <a:pPr algn="ctr"/>
                      <a:r>
                        <a:rPr lang="en-US" sz="2000" b="1" dirty="0">
                          <a:solidFill>
                            <a:srgbClr val="C00000"/>
                          </a:solidFill>
                        </a:rPr>
                        <a:t>0.02</a:t>
                      </a:r>
                    </a:p>
                  </a:txBody>
                  <a:tcPr marL="68580" marR="68580" marT="34290" marB="34290"/>
                </a:tc>
                <a:extLst>
                  <a:ext uri="{0D108BD9-81ED-4DB2-BD59-A6C34878D82A}">
                    <a16:rowId xmlns:a16="http://schemas.microsoft.com/office/drawing/2014/main" val="1010506145"/>
                  </a:ext>
                </a:extLst>
              </a:tr>
              <a:tr h="754380">
                <a:tc>
                  <a:txBody>
                    <a:bodyPr/>
                    <a:lstStyle/>
                    <a:p>
                      <a:r>
                        <a:rPr lang="en-US" sz="2000" dirty="0"/>
                        <a:t>Maternal Triple ART</a:t>
                      </a:r>
                    </a:p>
                    <a:p>
                      <a:r>
                        <a:rPr lang="en-US" sz="2000" dirty="0"/>
                        <a:t>     No</a:t>
                      </a:r>
                    </a:p>
                    <a:p>
                      <a:r>
                        <a:rPr lang="en-US" sz="2000" dirty="0"/>
                        <a:t>     Yes</a:t>
                      </a:r>
                    </a:p>
                  </a:txBody>
                  <a:tcPr marL="68580" marR="68580" marT="34290" marB="34290"/>
                </a:tc>
                <a:tc>
                  <a:txBody>
                    <a:bodyPr/>
                    <a:lstStyle/>
                    <a:p>
                      <a:pPr algn="ctr"/>
                      <a:r>
                        <a:rPr lang="en-US" sz="2000" dirty="0"/>
                        <a:t>684</a:t>
                      </a:r>
                    </a:p>
                  </a:txBody>
                  <a:tcPr marL="68580" marR="68580" marT="34290" marB="34290"/>
                </a:tc>
                <a:tc>
                  <a:txBody>
                    <a:bodyPr/>
                    <a:lstStyle/>
                    <a:p>
                      <a:pPr algn="ctr"/>
                      <a:endParaRPr lang="en-US" sz="2000" dirty="0"/>
                    </a:p>
                    <a:p>
                      <a:pPr algn="ctr"/>
                      <a:r>
                        <a:rPr lang="en-US" sz="2000" dirty="0"/>
                        <a:t>1</a:t>
                      </a:r>
                    </a:p>
                    <a:p>
                      <a:pPr algn="ctr"/>
                      <a:r>
                        <a:rPr lang="en-US" sz="2000" dirty="0"/>
                        <a:t>1.37</a:t>
                      </a:r>
                    </a:p>
                  </a:txBody>
                  <a:tcPr marL="68580" marR="68580" marT="34290" marB="34290"/>
                </a:tc>
                <a:tc>
                  <a:txBody>
                    <a:bodyPr/>
                    <a:lstStyle/>
                    <a:p>
                      <a:pPr algn="ctr"/>
                      <a:endParaRPr lang="en-US" sz="2000" dirty="0"/>
                    </a:p>
                    <a:p>
                      <a:pPr algn="ctr"/>
                      <a:endParaRPr lang="en-US" sz="2000" dirty="0"/>
                    </a:p>
                    <a:p>
                      <a:pPr algn="ctr"/>
                      <a:r>
                        <a:rPr lang="en-US" sz="2000" dirty="0"/>
                        <a:t>(0.51, 3.70)</a:t>
                      </a:r>
                    </a:p>
                  </a:txBody>
                  <a:tcPr marL="68580" marR="68580" marT="34290" marB="34290"/>
                </a:tc>
                <a:tc>
                  <a:txBody>
                    <a:bodyPr/>
                    <a:lstStyle/>
                    <a:p>
                      <a:pPr algn="ctr"/>
                      <a:r>
                        <a:rPr lang="en-US" sz="2000" dirty="0"/>
                        <a:t>0.54</a:t>
                      </a:r>
                    </a:p>
                  </a:txBody>
                  <a:tcPr marL="68580" marR="68580" marT="34290" marB="34290"/>
                </a:tc>
                <a:extLst>
                  <a:ext uri="{0D108BD9-81ED-4DB2-BD59-A6C34878D82A}">
                    <a16:rowId xmlns:a16="http://schemas.microsoft.com/office/drawing/2014/main" val="3499290880"/>
                  </a:ext>
                </a:extLst>
              </a:tr>
            </a:tbl>
          </a:graphicData>
        </a:graphic>
      </p:graphicFrame>
      <p:sp>
        <p:nvSpPr>
          <p:cNvPr id="9" name="TextBox 8">
            <a:extLst>
              <a:ext uri="{FF2B5EF4-FFF2-40B4-BE49-F238E27FC236}">
                <a16:creationId xmlns:a16="http://schemas.microsoft.com/office/drawing/2014/main" id="{77628A33-27C4-49BA-B932-688353CCCE46}"/>
              </a:ext>
            </a:extLst>
          </p:cNvPr>
          <p:cNvSpPr txBox="1"/>
          <p:nvPr/>
        </p:nvSpPr>
        <p:spPr>
          <a:xfrm>
            <a:off x="252043" y="1327510"/>
            <a:ext cx="8639914" cy="830997"/>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b="1" dirty="0"/>
              <a:t>Risk Factors for Hospital Admissions among HEU Children through 18 Months  of Life in Multivariate Analysis</a:t>
            </a:r>
            <a:endParaRPr lang="en-US" sz="2400" b="1" baseline="30000" dirty="0"/>
          </a:p>
        </p:txBody>
      </p:sp>
      <p:sp>
        <p:nvSpPr>
          <p:cNvPr id="10" name="Rectangle 9">
            <a:extLst>
              <a:ext uri="{FF2B5EF4-FFF2-40B4-BE49-F238E27FC236}">
                <a16:creationId xmlns:a16="http://schemas.microsoft.com/office/drawing/2014/main" id="{36D162F1-CA5B-41F6-B172-756C08A36400}"/>
              </a:ext>
            </a:extLst>
          </p:cNvPr>
          <p:cNvSpPr/>
          <p:nvPr/>
        </p:nvSpPr>
        <p:spPr>
          <a:xfrm>
            <a:off x="128002" y="71319"/>
            <a:ext cx="8659053" cy="954107"/>
          </a:xfrm>
          <a:prstGeom prst="rect">
            <a:avLst/>
          </a:prstGeom>
        </p:spPr>
        <p:txBody>
          <a:bodyPr wrap="square">
            <a:spAutoFit/>
          </a:bodyPr>
          <a:lstStyle/>
          <a:p>
            <a:r>
              <a:rPr lang="en-US" sz="2800" b="1" dirty="0">
                <a:latin typeface="Cambria" panose="02040503050406030204" pitchFamily="18" charset="0"/>
              </a:rPr>
              <a:t>Maternal HIV infection is an important health determinant in non-HIV-infected infants</a:t>
            </a:r>
          </a:p>
        </p:txBody>
      </p:sp>
      <p:sp>
        <p:nvSpPr>
          <p:cNvPr id="11" name="TextBox 10">
            <a:extLst>
              <a:ext uri="{FF2B5EF4-FFF2-40B4-BE49-F238E27FC236}">
                <a16:creationId xmlns:a16="http://schemas.microsoft.com/office/drawing/2014/main" id="{7F391D61-CD09-4106-BEFB-1C494CDC421A}"/>
              </a:ext>
            </a:extLst>
          </p:cNvPr>
          <p:cNvSpPr txBox="1"/>
          <p:nvPr/>
        </p:nvSpPr>
        <p:spPr>
          <a:xfrm>
            <a:off x="128002" y="859054"/>
            <a:ext cx="878309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Rupérez</a:t>
            </a:r>
            <a:r>
              <a:rPr lang="en-US" sz="1350" i="1" dirty="0">
                <a:latin typeface="Segoe UI" panose="020B0502040204020203" pitchFamily="34" charset="0"/>
                <a:cs typeface="Segoe UI" panose="020B0502040204020203" pitchFamily="34" charset="0"/>
              </a:rPr>
              <a:t> M, González R, </a:t>
            </a:r>
            <a:r>
              <a:rPr lang="en-US" sz="1350" i="1" dirty="0" err="1">
                <a:latin typeface="Segoe UI" panose="020B0502040204020203" pitchFamily="34" charset="0"/>
                <a:cs typeface="Segoe UI" panose="020B0502040204020203" pitchFamily="34" charset="0"/>
              </a:rPr>
              <a:t>Maculuve</a:t>
            </a:r>
            <a:r>
              <a:rPr lang="en-US" sz="1350" i="1" dirty="0">
                <a:latin typeface="Segoe UI" panose="020B0502040204020203" pitchFamily="34" charset="0"/>
                <a:cs typeface="Segoe UI" panose="020B0502040204020203" pitchFamily="34" charset="0"/>
              </a:rPr>
              <a:t> S, </a:t>
            </a:r>
            <a:r>
              <a:rPr lang="en-US" sz="1350" i="1" dirty="0" err="1">
                <a:latin typeface="Segoe UI" panose="020B0502040204020203" pitchFamily="34" charset="0"/>
                <a:cs typeface="Segoe UI" panose="020B0502040204020203" pitchFamily="34" charset="0"/>
              </a:rPr>
              <a:t>Quintó</a:t>
            </a:r>
            <a:r>
              <a:rPr lang="en-US" sz="1350" i="1" dirty="0">
                <a:latin typeface="Segoe UI" panose="020B0502040204020203" pitchFamily="34" charset="0"/>
                <a:cs typeface="Segoe UI" panose="020B0502040204020203" pitchFamily="34" charset="0"/>
              </a:rPr>
              <a:t> L, López-Varela E, Augusto O, </a:t>
            </a:r>
            <a:r>
              <a:rPr lang="en-US" sz="1350" i="1" dirty="0" err="1">
                <a:latin typeface="Segoe UI" panose="020B0502040204020203" pitchFamily="34" charset="0"/>
                <a:cs typeface="Segoe UI" panose="020B0502040204020203" pitchFamily="34" charset="0"/>
              </a:rPr>
              <a:t>Vala</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Nhacolo</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Sevene</a:t>
            </a:r>
            <a:r>
              <a:rPr lang="en-US" sz="1350" i="1" dirty="0">
                <a:latin typeface="Segoe UI" panose="020B0502040204020203" pitchFamily="34" charset="0"/>
                <a:cs typeface="Segoe UI" panose="020B0502040204020203" pitchFamily="34" charset="0"/>
              </a:rPr>
              <a:t> E, </a:t>
            </a:r>
            <a:r>
              <a:rPr lang="en-US" sz="1350" i="1" dirty="0" err="1">
                <a:latin typeface="Segoe UI" panose="020B0502040204020203" pitchFamily="34" charset="0"/>
                <a:cs typeface="Segoe UI" panose="020B0502040204020203" pitchFamily="34" charset="0"/>
              </a:rPr>
              <a:t>Naniche</a:t>
            </a:r>
            <a:r>
              <a:rPr lang="en-US" sz="1350" i="1" dirty="0">
                <a:latin typeface="Segoe UI" panose="020B0502040204020203" pitchFamily="34" charset="0"/>
                <a:cs typeface="Segoe UI" panose="020B0502040204020203" pitchFamily="34" charset="0"/>
              </a:rPr>
              <a:t> D, Menéndez C.</a:t>
            </a:r>
          </a:p>
        </p:txBody>
      </p:sp>
      <p:sp>
        <p:nvSpPr>
          <p:cNvPr id="13" name="TextBox 12">
            <a:extLst>
              <a:ext uri="{FF2B5EF4-FFF2-40B4-BE49-F238E27FC236}">
                <a16:creationId xmlns:a16="http://schemas.microsoft.com/office/drawing/2014/main" id="{6B4F21D2-3976-49FF-A7B4-3BC317C78ECC}"/>
              </a:ext>
            </a:extLst>
          </p:cNvPr>
          <p:cNvSpPr txBox="1"/>
          <p:nvPr/>
        </p:nvSpPr>
        <p:spPr>
          <a:xfrm>
            <a:off x="6558404" y="6635431"/>
            <a:ext cx="2661796" cy="276999"/>
          </a:xfrm>
          <a:prstGeom prst="rect">
            <a:avLst/>
          </a:prstGeom>
          <a:noFill/>
        </p:spPr>
        <p:txBody>
          <a:bodyPr wrap="square" rtlCol="0">
            <a:spAutoFit/>
          </a:bodyPr>
          <a:lstStyle/>
          <a:p>
            <a:r>
              <a:rPr lang="en-US" sz="1200" dirty="0" err="1"/>
              <a:t>Rupérez</a:t>
            </a:r>
            <a:r>
              <a:rPr lang="en-US" sz="1200" dirty="0"/>
              <a:t> et al, AIDS 2017;31:1545-1553.</a:t>
            </a:r>
          </a:p>
        </p:txBody>
      </p:sp>
    </p:spTree>
    <p:extLst>
      <p:ext uri="{BB962C8B-B14F-4D97-AF65-F5344CB8AC3E}">
        <p14:creationId xmlns:p14="http://schemas.microsoft.com/office/powerpoint/2010/main" val="194942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00C-31F1-4626-BA65-6E876B5355FC}"/>
              </a:ext>
            </a:extLst>
          </p:cNvPr>
          <p:cNvSpPr>
            <a:spLocks noGrp="1"/>
          </p:cNvSpPr>
          <p:nvPr>
            <p:ph type="title"/>
          </p:nvPr>
        </p:nvSpPr>
        <p:spPr/>
        <p:txBody>
          <a:bodyPr/>
          <a:lstStyle/>
          <a:p>
            <a:r>
              <a:rPr lang="en-US" b="1" dirty="0">
                <a:solidFill>
                  <a:schemeClr val="tx2"/>
                </a:solidFill>
              </a:rPr>
              <a:t>Disclosures</a:t>
            </a:r>
          </a:p>
        </p:txBody>
      </p:sp>
      <p:sp>
        <p:nvSpPr>
          <p:cNvPr id="3" name="Content Placeholder 2">
            <a:extLst>
              <a:ext uri="{FF2B5EF4-FFF2-40B4-BE49-F238E27FC236}">
                <a16:creationId xmlns:a16="http://schemas.microsoft.com/office/drawing/2014/main" id="{FC574849-9637-4DA4-B1F4-42D8A03ACC6B}"/>
              </a:ext>
            </a:extLst>
          </p:cNvPr>
          <p:cNvSpPr>
            <a:spLocks noGrp="1"/>
          </p:cNvSpPr>
          <p:nvPr>
            <p:ph idx="1"/>
          </p:nvPr>
        </p:nvSpPr>
        <p:spPr/>
        <p:txBody>
          <a:bodyPr>
            <a:normAutofit/>
          </a:bodyPr>
          <a:lstStyle/>
          <a:p>
            <a:r>
              <a:rPr lang="en-US" sz="2700" dirty="0"/>
              <a:t>I have no conflicts of interests</a:t>
            </a:r>
          </a:p>
        </p:txBody>
      </p:sp>
      <p:cxnSp>
        <p:nvCxnSpPr>
          <p:cNvPr id="5" name="Straight Connector 4">
            <a:extLst>
              <a:ext uri="{FF2B5EF4-FFF2-40B4-BE49-F238E27FC236}">
                <a16:creationId xmlns:a16="http://schemas.microsoft.com/office/drawing/2014/main" id="{65520345-25B6-4FD7-B165-7928B9D29AEE}"/>
              </a:ext>
            </a:extLst>
          </p:cNvPr>
          <p:cNvCxnSpPr/>
          <p:nvPr/>
        </p:nvCxnSpPr>
        <p:spPr>
          <a:xfrm>
            <a:off x="628650" y="1540655"/>
            <a:ext cx="7886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1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A24DD-35FE-4CC5-8022-FED1CDDBA36C}"/>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0"/>
            <a:ext cx="1393031" cy="428579"/>
          </a:xfrm>
          <a:prstGeom prst="rect">
            <a:avLst/>
          </a:prstGeom>
        </p:spPr>
      </p:pic>
      <p:sp>
        <p:nvSpPr>
          <p:cNvPr id="4" name="Rectangle 3">
            <a:extLst>
              <a:ext uri="{FF2B5EF4-FFF2-40B4-BE49-F238E27FC236}">
                <a16:creationId xmlns:a16="http://schemas.microsoft.com/office/drawing/2014/main" id="{C80015D5-A6FB-4BFB-942E-C7FBD1DE420D}"/>
              </a:ext>
            </a:extLst>
          </p:cNvPr>
          <p:cNvSpPr/>
          <p:nvPr/>
        </p:nvSpPr>
        <p:spPr>
          <a:xfrm>
            <a:off x="115783" y="27957"/>
            <a:ext cx="7748650" cy="1200329"/>
          </a:xfrm>
          <a:prstGeom prst="rect">
            <a:avLst/>
          </a:prstGeom>
        </p:spPr>
        <p:txBody>
          <a:bodyPr wrap="square">
            <a:spAutoFit/>
          </a:bodyPr>
          <a:lstStyle/>
          <a:p>
            <a:r>
              <a:rPr lang="en-US" sz="2400" b="1" dirty="0">
                <a:latin typeface="Cambria" panose="02040503050406030204" pitchFamily="18" charset="0"/>
              </a:rPr>
              <a:t>Weight gain of HIV-exposed, uninfected children before and after introduction of ‘Option B</a:t>
            </a:r>
            <a:r>
              <a:rPr lang="en-US" sz="2400" b="1" baseline="30000" dirty="0">
                <a:latin typeface="Cambria" panose="02040503050406030204" pitchFamily="18" charset="0"/>
              </a:rPr>
              <a:t>+</a:t>
            </a:r>
            <a:r>
              <a:rPr lang="en-US" sz="2400" b="1" dirty="0">
                <a:latin typeface="Cambria" panose="02040503050406030204" pitchFamily="18" charset="0"/>
              </a:rPr>
              <a:t>’ </a:t>
            </a:r>
            <a:r>
              <a:rPr lang="en-US" sz="2400" b="1" dirty="0" err="1">
                <a:latin typeface="Cambria" panose="02040503050406030204" pitchFamily="18" charset="0"/>
              </a:rPr>
              <a:t>programme</a:t>
            </a:r>
            <a:r>
              <a:rPr lang="en-US" sz="2400" b="1" dirty="0">
                <a:latin typeface="Cambria" panose="02040503050406030204" pitchFamily="18" charset="0"/>
              </a:rPr>
              <a:t> in Malawi</a:t>
            </a:r>
          </a:p>
        </p:txBody>
      </p:sp>
      <p:sp>
        <p:nvSpPr>
          <p:cNvPr id="5" name="TextBox 4">
            <a:extLst>
              <a:ext uri="{FF2B5EF4-FFF2-40B4-BE49-F238E27FC236}">
                <a16:creationId xmlns:a16="http://schemas.microsoft.com/office/drawing/2014/main" id="{AA78DD44-583D-42A0-A3DE-847E160EAA7D}"/>
              </a:ext>
            </a:extLst>
          </p:cNvPr>
          <p:cNvSpPr txBox="1"/>
          <p:nvPr/>
        </p:nvSpPr>
        <p:spPr>
          <a:xfrm>
            <a:off x="115783" y="1152084"/>
            <a:ext cx="891243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Msukwa</a:t>
            </a:r>
            <a:r>
              <a:rPr lang="en-US" sz="1350" i="1" dirty="0">
                <a:latin typeface="Segoe UI" panose="020B0502040204020203" pitchFamily="34" charset="0"/>
                <a:cs typeface="Segoe UI" panose="020B0502040204020203" pitchFamily="34" charset="0"/>
              </a:rPr>
              <a:t> MT, Estill J, Haas AD, van </a:t>
            </a:r>
            <a:r>
              <a:rPr lang="en-US" sz="1350" i="1" dirty="0" err="1">
                <a:latin typeface="Segoe UI" panose="020B0502040204020203" pitchFamily="34" charset="0"/>
                <a:cs typeface="Segoe UI" panose="020B0502040204020203" pitchFamily="34" charset="0"/>
              </a:rPr>
              <a:t>Oosterhour</a:t>
            </a:r>
            <a:r>
              <a:rPr lang="en-US" sz="1350" i="1" dirty="0">
                <a:latin typeface="Segoe UI" panose="020B0502040204020203" pitchFamily="34" charset="0"/>
                <a:cs typeface="Segoe UI" panose="020B0502040204020203" pitchFamily="34" charset="0"/>
              </a:rPr>
              <a:t> JJ, </a:t>
            </a:r>
            <a:r>
              <a:rPr lang="en-US" sz="1350" i="1" dirty="0" err="1">
                <a:latin typeface="Segoe UI" panose="020B0502040204020203" pitchFamily="34" charset="0"/>
                <a:cs typeface="Segoe UI" panose="020B0502040204020203" pitchFamily="34" charset="0"/>
              </a:rPr>
              <a:t>Tenthani</a:t>
            </a:r>
            <a:r>
              <a:rPr lang="en-US" sz="1350" i="1" dirty="0">
                <a:latin typeface="Segoe UI" panose="020B0502040204020203" pitchFamily="34" charset="0"/>
                <a:cs typeface="Segoe UI" panose="020B0502040204020203" pitchFamily="34" charset="0"/>
              </a:rPr>
              <a:t> L, Davies M-A, Tal K, Phiri N, </a:t>
            </a:r>
            <a:r>
              <a:rPr lang="en-US" sz="1350" i="1" dirty="0" err="1">
                <a:latin typeface="Segoe UI" panose="020B0502040204020203" pitchFamily="34" charset="0"/>
                <a:cs typeface="Segoe UI" panose="020B0502040204020203" pitchFamily="34" charset="0"/>
              </a:rPr>
              <a:t>Spoerri</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Mthiko</a:t>
            </a:r>
            <a:r>
              <a:rPr lang="en-US" sz="1350" i="1" dirty="0">
                <a:latin typeface="Segoe UI" panose="020B0502040204020203" pitchFamily="34" charset="0"/>
                <a:cs typeface="Segoe UI" panose="020B0502040204020203" pitchFamily="34" charset="0"/>
              </a:rPr>
              <a:t> BC, </a:t>
            </a:r>
            <a:r>
              <a:rPr lang="en-US" sz="1350" i="1" dirty="0" err="1">
                <a:latin typeface="Segoe UI" panose="020B0502040204020203" pitchFamily="34" charset="0"/>
                <a:cs typeface="Segoe UI" panose="020B0502040204020203" pitchFamily="34" charset="0"/>
              </a:rPr>
              <a:t>Chimbwandira</a:t>
            </a:r>
            <a:r>
              <a:rPr lang="en-US" sz="1350" i="1" dirty="0">
                <a:latin typeface="Segoe UI" panose="020B0502040204020203" pitchFamily="34" charset="0"/>
                <a:cs typeface="Segoe UI" panose="020B0502040204020203" pitchFamily="34" charset="0"/>
              </a:rPr>
              <a:t> F, Keiser O.</a:t>
            </a:r>
          </a:p>
        </p:txBody>
      </p:sp>
      <p:sp>
        <p:nvSpPr>
          <p:cNvPr id="6" name="TextBox 5">
            <a:extLst>
              <a:ext uri="{FF2B5EF4-FFF2-40B4-BE49-F238E27FC236}">
                <a16:creationId xmlns:a16="http://schemas.microsoft.com/office/drawing/2014/main" id="{89F1CB83-476E-41C4-A4A3-7A0CFF54F14F}"/>
              </a:ext>
            </a:extLst>
          </p:cNvPr>
          <p:cNvSpPr txBox="1"/>
          <p:nvPr/>
        </p:nvSpPr>
        <p:spPr>
          <a:xfrm>
            <a:off x="7064829" y="6553044"/>
            <a:ext cx="2255320" cy="276999"/>
          </a:xfrm>
          <a:prstGeom prst="rect">
            <a:avLst/>
          </a:prstGeom>
          <a:noFill/>
        </p:spPr>
        <p:txBody>
          <a:bodyPr wrap="square" rtlCol="0">
            <a:spAutoFit/>
          </a:bodyPr>
          <a:lstStyle/>
          <a:p>
            <a:r>
              <a:rPr lang="en-US" sz="1200" dirty="0" err="1"/>
              <a:t>Msukwa</a:t>
            </a:r>
            <a:r>
              <a:rPr lang="en-US" sz="1200" dirty="0"/>
              <a:t> M et al, AIDS In Press.</a:t>
            </a:r>
          </a:p>
        </p:txBody>
      </p:sp>
      <p:sp>
        <p:nvSpPr>
          <p:cNvPr id="8" name="TextBox 7">
            <a:extLst>
              <a:ext uri="{FF2B5EF4-FFF2-40B4-BE49-F238E27FC236}">
                <a16:creationId xmlns:a16="http://schemas.microsoft.com/office/drawing/2014/main" id="{EF0B6831-14B5-4040-BF00-2C120B249C93}"/>
              </a:ext>
            </a:extLst>
          </p:cNvPr>
          <p:cNvSpPr txBox="1"/>
          <p:nvPr/>
        </p:nvSpPr>
        <p:spPr>
          <a:xfrm>
            <a:off x="293419" y="1844322"/>
            <a:ext cx="8557161" cy="4524315"/>
          </a:xfrm>
          <a:prstGeom prst="rect">
            <a:avLst/>
          </a:prstGeom>
          <a:solidFill>
            <a:schemeClr val="accent4">
              <a:lumMod val="20000"/>
              <a:lumOff val="80000"/>
            </a:schemeClr>
          </a:solidFill>
        </p:spPr>
        <p:txBody>
          <a:bodyPr wrap="square" rtlCol="0">
            <a:spAutoFit/>
          </a:bodyPr>
          <a:lstStyle/>
          <a:p>
            <a:r>
              <a:rPr lang="en-US" sz="2400" b="1" u="sng" dirty="0"/>
              <a:t>Study Design</a:t>
            </a:r>
          </a:p>
          <a:p>
            <a:pPr marL="214313" indent="-214313">
              <a:buFontTx/>
              <a:buChar char="-"/>
            </a:pPr>
            <a:r>
              <a:rPr lang="en-US" sz="2400" b="1" dirty="0"/>
              <a:t>Infants born to women living with HIV enrolled in one of 21 HIV Care Clinics (HCCs) in Central and Southern Malawi between Feb 2010 and May 2015 </a:t>
            </a:r>
          </a:p>
          <a:p>
            <a:endParaRPr lang="en-US" sz="2400" b="1" dirty="0"/>
          </a:p>
          <a:p>
            <a:pPr marL="214313" indent="-214313">
              <a:buFontTx/>
              <a:buChar char="-"/>
            </a:pPr>
            <a:r>
              <a:rPr lang="en-US" sz="2400" b="1" dirty="0"/>
              <a:t>Infant/child weights recorded at each HCC visit</a:t>
            </a:r>
          </a:p>
          <a:p>
            <a:endParaRPr lang="en-US" sz="2400" b="1" dirty="0"/>
          </a:p>
          <a:p>
            <a:pPr marL="214313" indent="-214313">
              <a:buFontTx/>
              <a:buChar char="-"/>
            </a:pPr>
            <a:r>
              <a:rPr lang="en-US" sz="2400" b="1" dirty="0"/>
              <a:t>Defined pre-Option B+ or Option B+ timing by date a health facility adopted Option B+</a:t>
            </a:r>
          </a:p>
          <a:p>
            <a:endParaRPr lang="en-US" sz="2400" b="1" dirty="0"/>
          </a:p>
          <a:p>
            <a:pPr marL="214313" indent="-214313">
              <a:buFontTx/>
              <a:buChar char="-"/>
            </a:pPr>
            <a:r>
              <a:rPr lang="en-US" sz="2400" b="1" dirty="0"/>
              <a:t>6,845 HEU infants eligible for study inclusion, 6,061 (89%) born in the Option B+ era</a:t>
            </a:r>
          </a:p>
        </p:txBody>
      </p:sp>
    </p:spTree>
    <p:extLst>
      <p:ext uri="{BB962C8B-B14F-4D97-AF65-F5344CB8AC3E}">
        <p14:creationId xmlns:p14="http://schemas.microsoft.com/office/powerpoint/2010/main" val="150205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A24DD-35FE-4CC5-8022-FED1CDDBA36C}"/>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0"/>
            <a:ext cx="1393031" cy="428579"/>
          </a:xfrm>
          <a:prstGeom prst="rect">
            <a:avLst/>
          </a:prstGeom>
        </p:spPr>
      </p:pic>
      <p:sp>
        <p:nvSpPr>
          <p:cNvPr id="4" name="Rectangle 3">
            <a:extLst>
              <a:ext uri="{FF2B5EF4-FFF2-40B4-BE49-F238E27FC236}">
                <a16:creationId xmlns:a16="http://schemas.microsoft.com/office/drawing/2014/main" id="{C80015D5-A6FB-4BFB-942E-C7FBD1DE420D}"/>
              </a:ext>
            </a:extLst>
          </p:cNvPr>
          <p:cNvSpPr/>
          <p:nvPr/>
        </p:nvSpPr>
        <p:spPr>
          <a:xfrm>
            <a:off x="115783" y="27957"/>
            <a:ext cx="7748650" cy="1200329"/>
          </a:xfrm>
          <a:prstGeom prst="rect">
            <a:avLst/>
          </a:prstGeom>
        </p:spPr>
        <p:txBody>
          <a:bodyPr wrap="square">
            <a:spAutoFit/>
          </a:bodyPr>
          <a:lstStyle/>
          <a:p>
            <a:r>
              <a:rPr lang="en-US" sz="2400" b="1" dirty="0">
                <a:latin typeface="Cambria" panose="02040503050406030204" pitchFamily="18" charset="0"/>
              </a:rPr>
              <a:t>Weight gain of HIV-exposed, uninfected children before and after introduction of ‘Option B</a:t>
            </a:r>
            <a:r>
              <a:rPr lang="en-US" sz="2400" b="1" baseline="30000" dirty="0">
                <a:latin typeface="Cambria" panose="02040503050406030204" pitchFamily="18" charset="0"/>
              </a:rPr>
              <a:t>+</a:t>
            </a:r>
            <a:r>
              <a:rPr lang="en-US" sz="2400" b="1" dirty="0">
                <a:latin typeface="Cambria" panose="02040503050406030204" pitchFamily="18" charset="0"/>
              </a:rPr>
              <a:t>’ </a:t>
            </a:r>
            <a:r>
              <a:rPr lang="en-US" sz="2400" b="1" dirty="0" err="1">
                <a:latin typeface="Cambria" panose="02040503050406030204" pitchFamily="18" charset="0"/>
              </a:rPr>
              <a:t>programme</a:t>
            </a:r>
            <a:r>
              <a:rPr lang="en-US" sz="2400" b="1" dirty="0">
                <a:latin typeface="Cambria" panose="02040503050406030204" pitchFamily="18" charset="0"/>
              </a:rPr>
              <a:t> in Malawi</a:t>
            </a:r>
          </a:p>
        </p:txBody>
      </p:sp>
      <p:sp>
        <p:nvSpPr>
          <p:cNvPr id="5" name="TextBox 4">
            <a:extLst>
              <a:ext uri="{FF2B5EF4-FFF2-40B4-BE49-F238E27FC236}">
                <a16:creationId xmlns:a16="http://schemas.microsoft.com/office/drawing/2014/main" id="{AA78DD44-583D-42A0-A3DE-847E160EAA7D}"/>
              </a:ext>
            </a:extLst>
          </p:cNvPr>
          <p:cNvSpPr txBox="1"/>
          <p:nvPr/>
        </p:nvSpPr>
        <p:spPr>
          <a:xfrm>
            <a:off x="115783" y="1152084"/>
            <a:ext cx="891243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Msukwa</a:t>
            </a:r>
            <a:r>
              <a:rPr lang="en-US" sz="1350" i="1" dirty="0">
                <a:latin typeface="Segoe UI" panose="020B0502040204020203" pitchFamily="34" charset="0"/>
                <a:cs typeface="Segoe UI" panose="020B0502040204020203" pitchFamily="34" charset="0"/>
              </a:rPr>
              <a:t> MT, Estill J, Haas AD, van </a:t>
            </a:r>
            <a:r>
              <a:rPr lang="en-US" sz="1350" i="1" dirty="0" err="1">
                <a:latin typeface="Segoe UI" panose="020B0502040204020203" pitchFamily="34" charset="0"/>
                <a:cs typeface="Segoe UI" panose="020B0502040204020203" pitchFamily="34" charset="0"/>
              </a:rPr>
              <a:t>Oosterhour</a:t>
            </a:r>
            <a:r>
              <a:rPr lang="en-US" sz="1350" i="1" dirty="0">
                <a:latin typeface="Segoe UI" panose="020B0502040204020203" pitchFamily="34" charset="0"/>
                <a:cs typeface="Segoe UI" panose="020B0502040204020203" pitchFamily="34" charset="0"/>
              </a:rPr>
              <a:t> JJ, </a:t>
            </a:r>
            <a:r>
              <a:rPr lang="en-US" sz="1350" i="1" dirty="0" err="1">
                <a:latin typeface="Segoe UI" panose="020B0502040204020203" pitchFamily="34" charset="0"/>
                <a:cs typeface="Segoe UI" panose="020B0502040204020203" pitchFamily="34" charset="0"/>
              </a:rPr>
              <a:t>Tenthani</a:t>
            </a:r>
            <a:r>
              <a:rPr lang="en-US" sz="1350" i="1" dirty="0">
                <a:latin typeface="Segoe UI" panose="020B0502040204020203" pitchFamily="34" charset="0"/>
                <a:cs typeface="Segoe UI" panose="020B0502040204020203" pitchFamily="34" charset="0"/>
              </a:rPr>
              <a:t> L, Davies M-A, Tal K, Phiri N, </a:t>
            </a:r>
            <a:r>
              <a:rPr lang="en-US" sz="1350" i="1" dirty="0" err="1">
                <a:latin typeface="Segoe UI" panose="020B0502040204020203" pitchFamily="34" charset="0"/>
                <a:cs typeface="Segoe UI" panose="020B0502040204020203" pitchFamily="34" charset="0"/>
              </a:rPr>
              <a:t>Spoerri</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Mthiko</a:t>
            </a:r>
            <a:r>
              <a:rPr lang="en-US" sz="1350" i="1" dirty="0">
                <a:latin typeface="Segoe UI" panose="020B0502040204020203" pitchFamily="34" charset="0"/>
                <a:cs typeface="Segoe UI" panose="020B0502040204020203" pitchFamily="34" charset="0"/>
              </a:rPr>
              <a:t> BC, </a:t>
            </a:r>
            <a:r>
              <a:rPr lang="en-US" sz="1350" i="1" dirty="0" err="1">
                <a:latin typeface="Segoe UI" panose="020B0502040204020203" pitchFamily="34" charset="0"/>
                <a:cs typeface="Segoe UI" panose="020B0502040204020203" pitchFamily="34" charset="0"/>
              </a:rPr>
              <a:t>Chimbwandira</a:t>
            </a:r>
            <a:r>
              <a:rPr lang="en-US" sz="1350" i="1" dirty="0">
                <a:latin typeface="Segoe UI" panose="020B0502040204020203" pitchFamily="34" charset="0"/>
                <a:cs typeface="Segoe UI" panose="020B0502040204020203" pitchFamily="34" charset="0"/>
              </a:rPr>
              <a:t> F, Keiser O.</a:t>
            </a:r>
          </a:p>
        </p:txBody>
      </p:sp>
      <p:sp>
        <p:nvSpPr>
          <p:cNvPr id="6" name="TextBox 5">
            <a:extLst>
              <a:ext uri="{FF2B5EF4-FFF2-40B4-BE49-F238E27FC236}">
                <a16:creationId xmlns:a16="http://schemas.microsoft.com/office/drawing/2014/main" id="{89F1CB83-476E-41C4-A4A3-7A0CFF54F14F}"/>
              </a:ext>
            </a:extLst>
          </p:cNvPr>
          <p:cNvSpPr txBox="1"/>
          <p:nvPr/>
        </p:nvSpPr>
        <p:spPr>
          <a:xfrm>
            <a:off x="7064829" y="6553044"/>
            <a:ext cx="2255320" cy="276999"/>
          </a:xfrm>
          <a:prstGeom prst="rect">
            <a:avLst/>
          </a:prstGeom>
          <a:noFill/>
        </p:spPr>
        <p:txBody>
          <a:bodyPr wrap="square" rtlCol="0">
            <a:spAutoFit/>
          </a:bodyPr>
          <a:lstStyle/>
          <a:p>
            <a:r>
              <a:rPr lang="en-US" sz="1200" dirty="0" err="1"/>
              <a:t>Msukwa</a:t>
            </a:r>
            <a:r>
              <a:rPr lang="en-US" sz="1200" dirty="0"/>
              <a:t> M et al, AIDS In Press.</a:t>
            </a:r>
          </a:p>
        </p:txBody>
      </p:sp>
      <p:pic>
        <p:nvPicPr>
          <p:cNvPr id="9" name="Picture 8">
            <a:extLst>
              <a:ext uri="{FF2B5EF4-FFF2-40B4-BE49-F238E27FC236}">
                <a16:creationId xmlns:a16="http://schemas.microsoft.com/office/drawing/2014/main" id="{E1480767-7F33-474B-B3AA-7947744BFAB9}"/>
              </a:ext>
            </a:extLst>
          </p:cNvPr>
          <p:cNvPicPr>
            <a:picLocks noChangeAspect="1"/>
          </p:cNvPicPr>
          <p:nvPr/>
        </p:nvPicPr>
        <p:blipFill>
          <a:blip r:embed="rId4"/>
          <a:stretch>
            <a:fillRect/>
          </a:stretch>
        </p:blipFill>
        <p:spPr>
          <a:xfrm>
            <a:off x="228599" y="1828800"/>
            <a:ext cx="8803149" cy="4637315"/>
          </a:xfrm>
          <a:prstGeom prst="rect">
            <a:avLst/>
          </a:prstGeom>
        </p:spPr>
      </p:pic>
      <p:sp>
        <p:nvSpPr>
          <p:cNvPr id="10" name="TextBox 9">
            <a:extLst>
              <a:ext uri="{FF2B5EF4-FFF2-40B4-BE49-F238E27FC236}">
                <a16:creationId xmlns:a16="http://schemas.microsoft.com/office/drawing/2014/main" id="{FF02F90B-ED65-4162-A242-E7A720FB6D64}"/>
              </a:ext>
            </a:extLst>
          </p:cNvPr>
          <p:cNvSpPr txBox="1"/>
          <p:nvPr/>
        </p:nvSpPr>
        <p:spPr>
          <a:xfrm rot="16200000">
            <a:off x="-1342130" y="3001373"/>
            <a:ext cx="3697318" cy="300082"/>
          </a:xfrm>
          <a:prstGeom prst="rect">
            <a:avLst/>
          </a:prstGeom>
          <a:noFill/>
        </p:spPr>
        <p:txBody>
          <a:bodyPr wrap="square" rtlCol="0">
            <a:spAutoFit/>
          </a:bodyPr>
          <a:lstStyle/>
          <a:p>
            <a:r>
              <a:rPr lang="en-US" sz="1350" dirty="0"/>
              <a:t>Weight-for-Age Z-Score</a:t>
            </a:r>
          </a:p>
        </p:txBody>
      </p:sp>
    </p:spTree>
    <p:extLst>
      <p:ext uri="{BB962C8B-B14F-4D97-AF65-F5344CB8AC3E}">
        <p14:creationId xmlns:p14="http://schemas.microsoft.com/office/powerpoint/2010/main" val="409370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A24DD-35FE-4CC5-8022-FED1CDDBA36C}"/>
              </a:ext>
            </a:extLst>
          </p:cNvPr>
          <p:cNvPicPr>
            <a:picLocks noChangeAspect="1"/>
          </p:cNvPicPr>
          <p:nvPr/>
        </p:nvPicPr>
        <p:blipFill rotWithShape="1">
          <a:blip r:embed="rId3">
            <a:extLst>
              <a:ext uri="{28A0092B-C50C-407E-A947-70E740481C1C}">
                <a14:useLocalDpi xmlns:a14="http://schemas.microsoft.com/office/drawing/2010/main" val="0"/>
              </a:ext>
            </a:extLst>
          </a:blip>
          <a:srcRect b="76836"/>
          <a:stretch/>
        </p:blipFill>
        <p:spPr>
          <a:xfrm>
            <a:off x="7750969" y="0"/>
            <a:ext cx="1393031" cy="428579"/>
          </a:xfrm>
          <a:prstGeom prst="rect">
            <a:avLst/>
          </a:prstGeom>
        </p:spPr>
      </p:pic>
      <p:sp>
        <p:nvSpPr>
          <p:cNvPr id="4" name="Rectangle 3">
            <a:extLst>
              <a:ext uri="{FF2B5EF4-FFF2-40B4-BE49-F238E27FC236}">
                <a16:creationId xmlns:a16="http://schemas.microsoft.com/office/drawing/2014/main" id="{C80015D5-A6FB-4BFB-942E-C7FBD1DE420D}"/>
              </a:ext>
            </a:extLst>
          </p:cNvPr>
          <p:cNvSpPr/>
          <p:nvPr/>
        </p:nvSpPr>
        <p:spPr>
          <a:xfrm>
            <a:off x="115783" y="27957"/>
            <a:ext cx="7748650" cy="1200329"/>
          </a:xfrm>
          <a:prstGeom prst="rect">
            <a:avLst/>
          </a:prstGeom>
        </p:spPr>
        <p:txBody>
          <a:bodyPr wrap="square">
            <a:spAutoFit/>
          </a:bodyPr>
          <a:lstStyle/>
          <a:p>
            <a:r>
              <a:rPr lang="en-US" sz="2400" b="1" dirty="0">
                <a:latin typeface="Cambria" panose="02040503050406030204" pitchFamily="18" charset="0"/>
              </a:rPr>
              <a:t>Weight gain of HIV-exposed, uninfected children before and after introduction of ‘Option B</a:t>
            </a:r>
            <a:r>
              <a:rPr lang="en-US" sz="2400" b="1" baseline="30000" dirty="0">
                <a:latin typeface="Cambria" panose="02040503050406030204" pitchFamily="18" charset="0"/>
              </a:rPr>
              <a:t>+</a:t>
            </a:r>
            <a:r>
              <a:rPr lang="en-US" sz="2400" b="1" dirty="0">
                <a:latin typeface="Cambria" panose="02040503050406030204" pitchFamily="18" charset="0"/>
              </a:rPr>
              <a:t>’ </a:t>
            </a:r>
            <a:r>
              <a:rPr lang="en-US" sz="2400" b="1" dirty="0" err="1">
                <a:latin typeface="Cambria" panose="02040503050406030204" pitchFamily="18" charset="0"/>
              </a:rPr>
              <a:t>programme</a:t>
            </a:r>
            <a:r>
              <a:rPr lang="en-US" sz="2400" b="1" dirty="0">
                <a:latin typeface="Cambria" panose="02040503050406030204" pitchFamily="18" charset="0"/>
              </a:rPr>
              <a:t> in Malawi</a:t>
            </a:r>
          </a:p>
        </p:txBody>
      </p:sp>
      <p:sp>
        <p:nvSpPr>
          <p:cNvPr id="5" name="TextBox 4">
            <a:extLst>
              <a:ext uri="{FF2B5EF4-FFF2-40B4-BE49-F238E27FC236}">
                <a16:creationId xmlns:a16="http://schemas.microsoft.com/office/drawing/2014/main" id="{AA78DD44-583D-42A0-A3DE-847E160EAA7D}"/>
              </a:ext>
            </a:extLst>
          </p:cNvPr>
          <p:cNvSpPr txBox="1"/>
          <p:nvPr/>
        </p:nvSpPr>
        <p:spPr>
          <a:xfrm>
            <a:off x="115783" y="1152084"/>
            <a:ext cx="8912434" cy="507831"/>
          </a:xfrm>
          <a:prstGeom prst="rect">
            <a:avLst/>
          </a:prstGeom>
          <a:noFill/>
        </p:spPr>
        <p:txBody>
          <a:bodyPr wrap="square" rtlCol="0">
            <a:spAutoFit/>
          </a:bodyPr>
          <a:lstStyle/>
          <a:p>
            <a:r>
              <a:rPr lang="en-US" sz="1350" i="1" dirty="0" err="1">
                <a:latin typeface="Segoe UI" panose="020B0502040204020203" pitchFamily="34" charset="0"/>
                <a:cs typeface="Segoe UI" panose="020B0502040204020203" pitchFamily="34" charset="0"/>
              </a:rPr>
              <a:t>Msukwa</a:t>
            </a:r>
            <a:r>
              <a:rPr lang="en-US" sz="1350" i="1" dirty="0">
                <a:latin typeface="Segoe UI" panose="020B0502040204020203" pitchFamily="34" charset="0"/>
                <a:cs typeface="Segoe UI" panose="020B0502040204020203" pitchFamily="34" charset="0"/>
              </a:rPr>
              <a:t> MT, Estill J, Haas AD, van </a:t>
            </a:r>
            <a:r>
              <a:rPr lang="en-US" sz="1350" i="1" dirty="0" err="1">
                <a:latin typeface="Segoe UI" panose="020B0502040204020203" pitchFamily="34" charset="0"/>
                <a:cs typeface="Segoe UI" panose="020B0502040204020203" pitchFamily="34" charset="0"/>
              </a:rPr>
              <a:t>Oosterhour</a:t>
            </a:r>
            <a:r>
              <a:rPr lang="en-US" sz="1350" i="1" dirty="0">
                <a:latin typeface="Segoe UI" panose="020B0502040204020203" pitchFamily="34" charset="0"/>
                <a:cs typeface="Segoe UI" panose="020B0502040204020203" pitchFamily="34" charset="0"/>
              </a:rPr>
              <a:t> JJ, </a:t>
            </a:r>
            <a:r>
              <a:rPr lang="en-US" sz="1350" i="1" dirty="0" err="1">
                <a:latin typeface="Segoe UI" panose="020B0502040204020203" pitchFamily="34" charset="0"/>
                <a:cs typeface="Segoe UI" panose="020B0502040204020203" pitchFamily="34" charset="0"/>
              </a:rPr>
              <a:t>Tenthani</a:t>
            </a:r>
            <a:r>
              <a:rPr lang="en-US" sz="1350" i="1" dirty="0">
                <a:latin typeface="Segoe UI" panose="020B0502040204020203" pitchFamily="34" charset="0"/>
                <a:cs typeface="Segoe UI" panose="020B0502040204020203" pitchFamily="34" charset="0"/>
              </a:rPr>
              <a:t> L, Davies M-A, Tal K, Phiri N, </a:t>
            </a:r>
            <a:r>
              <a:rPr lang="en-US" sz="1350" i="1" dirty="0" err="1">
                <a:latin typeface="Segoe UI" panose="020B0502040204020203" pitchFamily="34" charset="0"/>
                <a:cs typeface="Segoe UI" panose="020B0502040204020203" pitchFamily="34" charset="0"/>
              </a:rPr>
              <a:t>Spoerri</a:t>
            </a:r>
            <a:r>
              <a:rPr lang="en-US" sz="1350" i="1" dirty="0">
                <a:latin typeface="Segoe UI" panose="020B0502040204020203" pitchFamily="34" charset="0"/>
                <a:cs typeface="Segoe UI" panose="020B0502040204020203" pitchFamily="34" charset="0"/>
              </a:rPr>
              <a:t> A, </a:t>
            </a:r>
            <a:r>
              <a:rPr lang="en-US" sz="1350" i="1" dirty="0" err="1">
                <a:latin typeface="Segoe UI" panose="020B0502040204020203" pitchFamily="34" charset="0"/>
                <a:cs typeface="Segoe UI" panose="020B0502040204020203" pitchFamily="34" charset="0"/>
              </a:rPr>
              <a:t>Mthiko</a:t>
            </a:r>
            <a:r>
              <a:rPr lang="en-US" sz="1350" i="1" dirty="0">
                <a:latin typeface="Segoe UI" panose="020B0502040204020203" pitchFamily="34" charset="0"/>
                <a:cs typeface="Segoe UI" panose="020B0502040204020203" pitchFamily="34" charset="0"/>
              </a:rPr>
              <a:t> BC, </a:t>
            </a:r>
            <a:r>
              <a:rPr lang="en-US" sz="1350" i="1" dirty="0" err="1">
                <a:latin typeface="Segoe UI" panose="020B0502040204020203" pitchFamily="34" charset="0"/>
                <a:cs typeface="Segoe UI" panose="020B0502040204020203" pitchFamily="34" charset="0"/>
              </a:rPr>
              <a:t>Chimbwandira</a:t>
            </a:r>
            <a:r>
              <a:rPr lang="en-US" sz="1350" i="1" dirty="0">
                <a:latin typeface="Segoe UI" panose="020B0502040204020203" pitchFamily="34" charset="0"/>
                <a:cs typeface="Segoe UI" panose="020B0502040204020203" pitchFamily="34" charset="0"/>
              </a:rPr>
              <a:t> F, Keiser O.</a:t>
            </a:r>
          </a:p>
        </p:txBody>
      </p:sp>
      <p:sp>
        <p:nvSpPr>
          <p:cNvPr id="6" name="TextBox 5">
            <a:extLst>
              <a:ext uri="{FF2B5EF4-FFF2-40B4-BE49-F238E27FC236}">
                <a16:creationId xmlns:a16="http://schemas.microsoft.com/office/drawing/2014/main" id="{89F1CB83-476E-41C4-A4A3-7A0CFF54F14F}"/>
              </a:ext>
            </a:extLst>
          </p:cNvPr>
          <p:cNvSpPr txBox="1"/>
          <p:nvPr/>
        </p:nvSpPr>
        <p:spPr>
          <a:xfrm>
            <a:off x="7064829" y="6553044"/>
            <a:ext cx="2255320" cy="276999"/>
          </a:xfrm>
          <a:prstGeom prst="rect">
            <a:avLst/>
          </a:prstGeom>
          <a:noFill/>
        </p:spPr>
        <p:txBody>
          <a:bodyPr wrap="square" rtlCol="0">
            <a:spAutoFit/>
          </a:bodyPr>
          <a:lstStyle/>
          <a:p>
            <a:r>
              <a:rPr lang="en-US" sz="1200" dirty="0" err="1"/>
              <a:t>Msukwa</a:t>
            </a:r>
            <a:r>
              <a:rPr lang="en-US" sz="1200" dirty="0"/>
              <a:t> M et al, AIDS In Press.</a:t>
            </a:r>
          </a:p>
        </p:txBody>
      </p:sp>
      <p:pic>
        <p:nvPicPr>
          <p:cNvPr id="9" name="Picture 8">
            <a:extLst>
              <a:ext uri="{FF2B5EF4-FFF2-40B4-BE49-F238E27FC236}">
                <a16:creationId xmlns:a16="http://schemas.microsoft.com/office/drawing/2014/main" id="{E1480767-7F33-474B-B3AA-7947744BFAB9}"/>
              </a:ext>
            </a:extLst>
          </p:cNvPr>
          <p:cNvPicPr>
            <a:picLocks noChangeAspect="1"/>
          </p:cNvPicPr>
          <p:nvPr/>
        </p:nvPicPr>
        <p:blipFill>
          <a:blip r:embed="rId4"/>
          <a:stretch>
            <a:fillRect/>
          </a:stretch>
        </p:blipFill>
        <p:spPr>
          <a:xfrm>
            <a:off x="228599" y="1828800"/>
            <a:ext cx="8803149" cy="4637315"/>
          </a:xfrm>
          <a:prstGeom prst="rect">
            <a:avLst/>
          </a:prstGeom>
        </p:spPr>
      </p:pic>
      <p:sp>
        <p:nvSpPr>
          <p:cNvPr id="10" name="TextBox 9">
            <a:extLst>
              <a:ext uri="{FF2B5EF4-FFF2-40B4-BE49-F238E27FC236}">
                <a16:creationId xmlns:a16="http://schemas.microsoft.com/office/drawing/2014/main" id="{FF02F90B-ED65-4162-A242-E7A720FB6D64}"/>
              </a:ext>
            </a:extLst>
          </p:cNvPr>
          <p:cNvSpPr txBox="1"/>
          <p:nvPr/>
        </p:nvSpPr>
        <p:spPr>
          <a:xfrm rot="16200000">
            <a:off x="-1342130" y="3001373"/>
            <a:ext cx="3697318" cy="300082"/>
          </a:xfrm>
          <a:prstGeom prst="rect">
            <a:avLst/>
          </a:prstGeom>
          <a:noFill/>
        </p:spPr>
        <p:txBody>
          <a:bodyPr wrap="square" rtlCol="0">
            <a:spAutoFit/>
          </a:bodyPr>
          <a:lstStyle/>
          <a:p>
            <a:r>
              <a:rPr lang="en-US" sz="1350" dirty="0"/>
              <a:t>Weight-for-Age Z-Score</a:t>
            </a:r>
          </a:p>
        </p:txBody>
      </p:sp>
      <p:sp>
        <p:nvSpPr>
          <p:cNvPr id="2" name="Rectangle 1">
            <a:extLst>
              <a:ext uri="{FF2B5EF4-FFF2-40B4-BE49-F238E27FC236}">
                <a16:creationId xmlns:a16="http://schemas.microsoft.com/office/drawing/2014/main" id="{B98D1DAA-401F-4ECB-A713-90D6EDC286D8}"/>
              </a:ext>
            </a:extLst>
          </p:cNvPr>
          <p:cNvSpPr/>
          <p:nvPr/>
        </p:nvSpPr>
        <p:spPr>
          <a:xfrm>
            <a:off x="195940" y="1713596"/>
            <a:ext cx="6302831" cy="42953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u="sng" dirty="0">
                <a:solidFill>
                  <a:schemeClr val="tx1"/>
                </a:solidFill>
              </a:rPr>
              <a:t>Study Limitations</a:t>
            </a:r>
          </a:p>
          <a:p>
            <a:pPr marL="214313" indent="-214313">
              <a:buFontTx/>
              <a:buChar char="-"/>
            </a:pPr>
            <a:r>
              <a:rPr lang="en-US" sz="2200" b="1" dirty="0">
                <a:solidFill>
                  <a:schemeClr val="tx1"/>
                </a:solidFill>
              </a:rPr>
              <a:t>48.3% of HEU infants/child in Pre-Option B+ and 31.5% in the Option B+ eras were lost to follow-up</a:t>
            </a:r>
          </a:p>
          <a:p>
            <a:endParaRPr lang="en-US" b="1" dirty="0">
              <a:solidFill>
                <a:schemeClr val="tx1"/>
              </a:solidFill>
            </a:endParaRPr>
          </a:p>
          <a:p>
            <a:pPr marL="214313" indent="-214313">
              <a:buFontTx/>
              <a:buChar char="-"/>
            </a:pPr>
            <a:r>
              <a:rPr lang="en-US" sz="2200" b="1" dirty="0">
                <a:solidFill>
                  <a:schemeClr val="tx1"/>
                </a:solidFill>
              </a:rPr>
              <a:t>Median age at enrollment was 4 months and 2 months respectively in the pre-Option B+ and Option B+ eras</a:t>
            </a:r>
          </a:p>
          <a:p>
            <a:endParaRPr lang="en-US" b="1" dirty="0">
              <a:solidFill>
                <a:schemeClr val="tx1"/>
              </a:solidFill>
            </a:endParaRPr>
          </a:p>
          <a:p>
            <a:pPr marL="214313" indent="-214313">
              <a:buFontTx/>
              <a:buChar char="-"/>
            </a:pPr>
            <a:r>
              <a:rPr lang="en-US" sz="2200" b="1" dirty="0">
                <a:solidFill>
                  <a:schemeClr val="tx1"/>
                </a:solidFill>
              </a:rPr>
              <a:t>Could not exclude temporal differences in poverty, socio-economic conditions, or child nutritional status having an influence on observed differences in weight gain</a:t>
            </a:r>
          </a:p>
        </p:txBody>
      </p:sp>
    </p:spTree>
    <p:extLst>
      <p:ext uri="{BB962C8B-B14F-4D97-AF65-F5344CB8AC3E}">
        <p14:creationId xmlns:p14="http://schemas.microsoft.com/office/powerpoint/2010/main" val="74737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586252-A270-42A0-84B7-2EE7C6262FFD}"/>
              </a:ext>
            </a:extLst>
          </p:cNvPr>
          <p:cNvPicPr>
            <a:picLocks noChangeAspect="1"/>
          </p:cNvPicPr>
          <p:nvPr/>
        </p:nvPicPr>
        <p:blipFill rotWithShape="1">
          <a:blip r:embed="rId3">
            <a:extLst>
              <a:ext uri="{28A0092B-C50C-407E-A947-70E740481C1C}">
                <a14:useLocalDpi xmlns:a14="http://schemas.microsoft.com/office/drawing/2010/main" val="0"/>
              </a:ext>
            </a:extLst>
          </a:blip>
          <a:srcRect t="18031"/>
          <a:stretch/>
        </p:blipFill>
        <p:spPr>
          <a:xfrm>
            <a:off x="0" y="6134046"/>
            <a:ext cx="3211551" cy="723954"/>
          </a:xfrm>
          <a:prstGeom prst="rect">
            <a:avLst/>
          </a:prstGeom>
        </p:spPr>
      </p:pic>
      <p:sp>
        <p:nvSpPr>
          <p:cNvPr id="6" name="Rectangle 5">
            <a:extLst>
              <a:ext uri="{FF2B5EF4-FFF2-40B4-BE49-F238E27FC236}">
                <a16:creationId xmlns:a16="http://schemas.microsoft.com/office/drawing/2014/main" id="{A202ABB8-6C3B-410B-B3E9-342EE683F419}"/>
              </a:ext>
            </a:extLst>
          </p:cNvPr>
          <p:cNvSpPr/>
          <p:nvPr/>
        </p:nvSpPr>
        <p:spPr>
          <a:xfrm>
            <a:off x="1" y="27666"/>
            <a:ext cx="9144000" cy="954107"/>
          </a:xfrm>
          <a:prstGeom prst="rect">
            <a:avLst/>
          </a:prstGeom>
        </p:spPr>
        <p:txBody>
          <a:bodyPr wrap="square">
            <a:spAutoFit/>
          </a:bodyPr>
          <a:lstStyle/>
          <a:p>
            <a:r>
              <a:rPr lang="en-US" sz="2800" b="1" dirty="0">
                <a:latin typeface="Cambria" panose="02040503050406030204" pitchFamily="18" charset="0"/>
              </a:rPr>
              <a:t>Neurodevelopment in Young Children Born to HIV-Infected Mothers: A Meta-analysis</a:t>
            </a:r>
          </a:p>
        </p:txBody>
      </p:sp>
      <p:sp>
        <p:nvSpPr>
          <p:cNvPr id="7" name="Rectangle 6">
            <a:extLst>
              <a:ext uri="{FF2B5EF4-FFF2-40B4-BE49-F238E27FC236}">
                <a16:creationId xmlns:a16="http://schemas.microsoft.com/office/drawing/2014/main" id="{04619B30-90C3-46D7-B804-7E1D3823973A}"/>
              </a:ext>
            </a:extLst>
          </p:cNvPr>
          <p:cNvSpPr/>
          <p:nvPr/>
        </p:nvSpPr>
        <p:spPr>
          <a:xfrm>
            <a:off x="0" y="863850"/>
            <a:ext cx="8881946" cy="507831"/>
          </a:xfrm>
          <a:prstGeom prst="rect">
            <a:avLst/>
          </a:prstGeom>
        </p:spPr>
        <p:txBody>
          <a:bodyPr wrap="square">
            <a:spAutoFit/>
          </a:bodyPr>
          <a:lstStyle/>
          <a:p>
            <a:r>
              <a:rPr lang="en-US" sz="1350" dirty="0">
                <a:latin typeface="BulldogStd"/>
              </a:rPr>
              <a:t>Megan S. McHenry, MD, MS, </a:t>
            </a:r>
            <a:r>
              <a:rPr lang="en-US" sz="600" dirty="0">
                <a:latin typeface="BulldogStd"/>
              </a:rPr>
              <a:t>a, b </a:t>
            </a:r>
            <a:r>
              <a:rPr lang="en-US" sz="1350" dirty="0">
                <a:latin typeface="BulldogStd"/>
              </a:rPr>
              <a:t>Carole I. McAteer, MS, </a:t>
            </a:r>
            <a:r>
              <a:rPr lang="en-US" sz="600" dirty="0">
                <a:latin typeface="BulldogStd"/>
              </a:rPr>
              <a:t>a, b </a:t>
            </a:r>
            <a:r>
              <a:rPr lang="en-US" sz="1350" dirty="0" err="1">
                <a:latin typeface="BulldogStd"/>
              </a:rPr>
              <a:t>Eren</a:t>
            </a:r>
            <a:r>
              <a:rPr lang="en-US" sz="1350" dirty="0">
                <a:latin typeface="BulldogStd"/>
              </a:rPr>
              <a:t> </a:t>
            </a:r>
            <a:r>
              <a:rPr lang="en-US" sz="1350" dirty="0" err="1">
                <a:latin typeface="BulldogStd"/>
              </a:rPr>
              <a:t>Oyungu</a:t>
            </a:r>
            <a:r>
              <a:rPr lang="en-US" sz="1350" dirty="0">
                <a:latin typeface="BulldogStd"/>
              </a:rPr>
              <a:t>, MBChB, MMED, </a:t>
            </a:r>
            <a:r>
              <a:rPr lang="en-US" sz="600" dirty="0">
                <a:latin typeface="BulldogStd"/>
              </a:rPr>
              <a:t>c </a:t>
            </a:r>
            <a:r>
              <a:rPr lang="en-US" sz="1350" dirty="0">
                <a:latin typeface="BulldogStd"/>
              </a:rPr>
              <a:t>Brenna C. McDonald, PsyD,</a:t>
            </a:r>
          </a:p>
          <a:p>
            <a:r>
              <a:rPr lang="en-US" sz="1350" dirty="0">
                <a:latin typeface="BulldogStd"/>
              </a:rPr>
              <a:t>MBA, ABPP-CN, </a:t>
            </a:r>
            <a:r>
              <a:rPr lang="en-US" sz="600" dirty="0">
                <a:latin typeface="BulldogStd"/>
              </a:rPr>
              <a:t>d </a:t>
            </a:r>
            <a:r>
              <a:rPr lang="en-US" sz="1350" dirty="0">
                <a:latin typeface="BulldogStd"/>
              </a:rPr>
              <a:t>Chris B. </a:t>
            </a:r>
            <a:r>
              <a:rPr lang="en-US" sz="1350" dirty="0" err="1">
                <a:latin typeface="BulldogStd"/>
              </a:rPr>
              <a:t>Bosma</a:t>
            </a:r>
            <a:r>
              <a:rPr lang="en-US" sz="1350" dirty="0">
                <a:latin typeface="BulldogStd"/>
              </a:rPr>
              <a:t>, BS, </a:t>
            </a:r>
            <a:r>
              <a:rPr lang="en-US" sz="600" dirty="0">
                <a:latin typeface="BulldogStd"/>
              </a:rPr>
              <a:t>a </a:t>
            </a:r>
            <a:r>
              <a:rPr lang="en-US" sz="1350" dirty="0">
                <a:latin typeface="BulldogStd"/>
              </a:rPr>
              <a:t>Philani B. </a:t>
            </a:r>
            <a:r>
              <a:rPr lang="en-US" sz="1350" dirty="0" err="1">
                <a:latin typeface="BulldogStd"/>
              </a:rPr>
              <a:t>Mpofu</a:t>
            </a:r>
            <a:r>
              <a:rPr lang="en-US" sz="1350" dirty="0">
                <a:latin typeface="BulldogStd"/>
              </a:rPr>
              <a:t>, BS, </a:t>
            </a:r>
            <a:r>
              <a:rPr lang="en-US" sz="600" dirty="0">
                <a:latin typeface="BulldogStd"/>
              </a:rPr>
              <a:t>e </a:t>
            </a:r>
            <a:r>
              <a:rPr lang="en-US" sz="1350" dirty="0">
                <a:latin typeface="BulldogStd"/>
              </a:rPr>
              <a:t>Andrew R. </a:t>
            </a:r>
            <a:r>
              <a:rPr lang="en-US" sz="1350" dirty="0" err="1">
                <a:latin typeface="BulldogStd"/>
              </a:rPr>
              <a:t>Deathe</a:t>
            </a:r>
            <a:r>
              <a:rPr lang="en-US" sz="1350" dirty="0">
                <a:latin typeface="BulldogStd"/>
              </a:rPr>
              <a:t>, BS, </a:t>
            </a:r>
            <a:r>
              <a:rPr lang="en-US" sz="600" dirty="0">
                <a:latin typeface="BulldogStd"/>
              </a:rPr>
              <a:t>a </a:t>
            </a:r>
            <a:r>
              <a:rPr lang="en-US" sz="1350" dirty="0">
                <a:latin typeface="BulldogStd"/>
              </a:rPr>
              <a:t>Rachel C. </a:t>
            </a:r>
            <a:r>
              <a:rPr lang="en-US" sz="1350" dirty="0" err="1">
                <a:latin typeface="BulldogStd"/>
              </a:rPr>
              <a:t>Vreeman</a:t>
            </a:r>
            <a:r>
              <a:rPr lang="en-US" sz="1350" dirty="0">
                <a:latin typeface="BulldogStd"/>
              </a:rPr>
              <a:t>, MD, </a:t>
            </a:r>
            <a:r>
              <a:rPr lang="en-US" sz="1350" dirty="0" err="1">
                <a:latin typeface="BulldogStd"/>
              </a:rPr>
              <a:t>MS</a:t>
            </a:r>
            <a:r>
              <a:rPr lang="en-US" sz="600" dirty="0" err="1">
                <a:latin typeface="BulldogStd"/>
              </a:rPr>
              <a:t>a</a:t>
            </a:r>
            <a:r>
              <a:rPr lang="en-US" sz="600" dirty="0">
                <a:latin typeface="BulldogStd"/>
              </a:rPr>
              <a:t>, b, c</a:t>
            </a:r>
            <a:endParaRPr lang="en-US" sz="1350" dirty="0"/>
          </a:p>
        </p:txBody>
      </p:sp>
      <p:sp>
        <p:nvSpPr>
          <p:cNvPr id="8" name="TextBox 7">
            <a:extLst>
              <a:ext uri="{FF2B5EF4-FFF2-40B4-BE49-F238E27FC236}">
                <a16:creationId xmlns:a16="http://schemas.microsoft.com/office/drawing/2014/main" id="{65CE3350-F66B-40E5-871D-7812EB02A50B}"/>
              </a:ext>
            </a:extLst>
          </p:cNvPr>
          <p:cNvSpPr txBox="1"/>
          <p:nvPr/>
        </p:nvSpPr>
        <p:spPr>
          <a:xfrm>
            <a:off x="6098632" y="6581001"/>
            <a:ext cx="3517300" cy="276999"/>
          </a:xfrm>
          <a:prstGeom prst="rect">
            <a:avLst/>
          </a:prstGeom>
          <a:noFill/>
        </p:spPr>
        <p:txBody>
          <a:bodyPr wrap="square" rtlCol="0">
            <a:spAutoFit/>
          </a:bodyPr>
          <a:lstStyle/>
          <a:p>
            <a:r>
              <a:rPr lang="en-US" sz="1200" dirty="0"/>
              <a:t>McHenry et al Pediatrics 2018;141:e20172888</a:t>
            </a:r>
          </a:p>
        </p:txBody>
      </p:sp>
      <p:graphicFrame>
        <p:nvGraphicFramePr>
          <p:cNvPr id="10" name="Table 9">
            <a:extLst>
              <a:ext uri="{FF2B5EF4-FFF2-40B4-BE49-F238E27FC236}">
                <a16:creationId xmlns:a16="http://schemas.microsoft.com/office/drawing/2014/main" id="{20A0AEAD-DD7F-43E6-A396-29807FEF0217}"/>
              </a:ext>
            </a:extLst>
          </p:cNvPr>
          <p:cNvGraphicFramePr>
            <a:graphicFrameLocks noGrp="1"/>
          </p:cNvGraphicFramePr>
          <p:nvPr>
            <p:extLst>
              <p:ext uri="{D42A27DB-BD31-4B8C-83A1-F6EECF244321}">
                <p14:modId xmlns:p14="http://schemas.microsoft.com/office/powerpoint/2010/main" val="2785484245"/>
              </p:ext>
            </p:extLst>
          </p:nvPr>
        </p:nvGraphicFramePr>
        <p:xfrm>
          <a:off x="142504" y="2303798"/>
          <a:ext cx="8738681" cy="3566160"/>
        </p:xfrm>
        <a:graphic>
          <a:graphicData uri="http://schemas.openxmlformats.org/drawingml/2006/table">
            <a:tbl>
              <a:tblPr firstRow="1" bandRow="1">
                <a:tableStyleId>{FABFCF23-3B69-468F-B69F-88F6DE6A72F2}</a:tableStyleId>
              </a:tblPr>
              <a:tblGrid>
                <a:gridCol w="2106710">
                  <a:extLst>
                    <a:ext uri="{9D8B030D-6E8A-4147-A177-3AD203B41FA5}">
                      <a16:colId xmlns:a16="http://schemas.microsoft.com/office/drawing/2014/main" val="335562247"/>
                    </a:ext>
                  </a:extLst>
                </a:gridCol>
                <a:gridCol w="2140500">
                  <a:extLst>
                    <a:ext uri="{9D8B030D-6E8A-4147-A177-3AD203B41FA5}">
                      <a16:colId xmlns:a16="http://schemas.microsoft.com/office/drawing/2014/main" val="3677447709"/>
                    </a:ext>
                  </a:extLst>
                </a:gridCol>
                <a:gridCol w="1429104">
                  <a:extLst>
                    <a:ext uri="{9D8B030D-6E8A-4147-A177-3AD203B41FA5}">
                      <a16:colId xmlns:a16="http://schemas.microsoft.com/office/drawing/2014/main" val="2366505256"/>
                    </a:ext>
                  </a:extLst>
                </a:gridCol>
                <a:gridCol w="1492023">
                  <a:extLst>
                    <a:ext uri="{9D8B030D-6E8A-4147-A177-3AD203B41FA5}">
                      <a16:colId xmlns:a16="http://schemas.microsoft.com/office/drawing/2014/main" val="2421380349"/>
                    </a:ext>
                  </a:extLst>
                </a:gridCol>
                <a:gridCol w="1570344">
                  <a:extLst>
                    <a:ext uri="{9D8B030D-6E8A-4147-A177-3AD203B41FA5}">
                      <a16:colId xmlns:a16="http://schemas.microsoft.com/office/drawing/2014/main" val="3040733703"/>
                    </a:ext>
                  </a:extLst>
                </a:gridCol>
              </a:tblGrid>
              <a:tr h="441950">
                <a:tc>
                  <a:txBody>
                    <a:bodyPr/>
                    <a:lstStyle/>
                    <a:p>
                      <a:r>
                        <a:rPr lang="en-US" sz="2400" dirty="0"/>
                        <a:t>Outcome</a:t>
                      </a:r>
                    </a:p>
                  </a:txBody>
                  <a:tcPr marL="68580" marR="68580" marT="34290" marB="34290" anchor="b"/>
                </a:tc>
                <a:tc>
                  <a:txBody>
                    <a:bodyPr/>
                    <a:lstStyle/>
                    <a:p>
                      <a:pPr algn="ctr"/>
                      <a:r>
                        <a:rPr lang="en-US" sz="2400" dirty="0"/>
                        <a:t>Group</a:t>
                      </a:r>
                    </a:p>
                  </a:txBody>
                  <a:tcPr marL="68580" marR="68580" marT="34290" marB="34290" anchor="b"/>
                </a:tc>
                <a:tc>
                  <a:txBody>
                    <a:bodyPr/>
                    <a:lstStyle/>
                    <a:p>
                      <a:pPr algn="ctr"/>
                      <a:r>
                        <a:rPr lang="en-US" sz="2400" dirty="0"/>
                        <a:t>Estimate</a:t>
                      </a:r>
                    </a:p>
                  </a:txBody>
                  <a:tcPr marL="68580" marR="68580" marT="34290" marB="34290" anchor="b"/>
                </a:tc>
                <a:tc gridSpan="2">
                  <a:txBody>
                    <a:bodyPr/>
                    <a:lstStyle/>
                    <a:p>
                      <a:pPr algn="ctr"/>
                      <a:r>
                        <a:rPr lang="en-US" sz="2400" dirty="0"/>
                        <a:t>95% Confidence Interval</a:t>
                      </a:r>
                    </a:p>
                  </a:txBody>
                  <a:tcPr marL="68580" marR="68580" marT="34290" marB="34290" anchor="b"/>
                </a:tc>
                <a:tc hMerge="1">
                  <a:txBody>
                    <a:bodyPr/>
                    <a:lstStyle/>
                    <a:p>
                      <a:endParaRPr lang="en-US"/>
                    </a:p>
                  </a:txBody>
                  <a:tcPr/>
                </a:tc>
                <a:extLst>
                  <a:ext uri="{0D108BD9-81ED-4DB2-BD59-A6C34878D82A}">
                    <a16:rowId xmlns:a16="http://schemas.microsoft.com/office/drawing/2014/main" val="4135336774"/>
                  </a:ext>
                </a:extLst>
              </a:tr>
              <a:tr h="278130">
                <a:tc>
                  <a:txBody>
                    <a:bodyPr/>
                    <a:lstStyle/>
                    <a:p>
                      <a:endParaRPr lang="en-US" sz="2400" dirty="0"/>
                    </a:p>
                  </a:txBody>
                  <a:tcPr marL="68580" marR="68580" marT="34290" marB="34290"/>
                </a:tc>
                <a:tc>
                  <a:txBody>
                    <a:bodyPr/>
                    <a:lstStyle/>
                    <a:p>
                      <a:pPr algn="ctr"/>
                      <a:endParaRPr lang="en-US" sz="2400" dirty="0"/>
                    </a:p>
                  </a:txBody>
                  <a:tcPr marL="68580" marR="68580" marT="34290" marB="34290"/>
                </a:tc>
                <a:tc>
                  <a:txBody>
                    <a:bodyPr/>
                    <a:lstStyle/>
                    <a:p>
                      <a:pPr algn="ctr"/>
                      <a:endParaRPr lang="en-US" sz="2400" dirty="0"/>
                    </a:p>
                  </a:txBody>
                  <a:tcPr marL="68580" marR="68580" marT="34290" marB="34290"/>
                </a:tc>
                <a:tc>
                  <a:txBody>
                    <a:bodyPr/>
                    <a:lstStyle/>
                    <a:p>
                      <a:pPr algn="ctr"/>
                      <a:r>
                        <a:rPr lang="en-US" sz="2400" dirty="0"/>
                        <a:t>Lower</a:t>
                      </a:r>
                    </a:p>
                  </a:txBody>
                  <a:tcPr marL="68580" marR="68580" marT="34290" marB="34290"/>
                </a:tc>
                <a:tc>
                  <a:txBody>
                    <a:bodyPr/>
                    <a:lstStyle/>
                    <a:p>
                      <a:pPr algn="ctr"/>
                      <a:r>
                        <a:rPr lang="en-US" sz="2400" dirty="0"/>
                        <a:t>Upper</a:t>
                      </a:r>
                    </a:p>
                  </a:txBody>
                  <a:tcPr marL="68580" marR="68580" marT="34290" marB="34290"/>
                </a:tc>
                <a:extLst>
                  <a:ext uri="{0D108BD9-81ED-4DB2-BD59-A6C34878D82A}">
                    <a16:rowId xmlns:a16="http://schemas.microsoft.com/office/drawing/2014/main" val="3134759609"/>
                  </a:ext>
                </a:extLst>
              </a:tr>
              <a:tr h="531495">
                <a:tc>
                  <a:txBody>
                    <a:bodyPr/>
                    <a:lstStyle/>
                    <a:p>
                      <a:r>
                        <a:rPr lang="en-US" sz="2400" dirty="0"/>
                        <a:t>Mental Developmental Index </a:t>
                      </a:r>
                    </a:p>
                  </a:txBody>
                  <a:tcPr marL="68580" marR="68580" marT="34290" marB="34290"/>
                </a:tc>
                <a:tc>
                  <a:txBody>
                    <a:bodyPr/>
                    <a:lstStyle/>
                    <a:p>
                      <a:pPr algn="ctr"/>
                      <a:r>
                        <a:rPr lang="en-US" sz="2400" dirty="0"/>
                        <a:t>HUU (n=153)</a:t>
                      </a:r>
                    </a:p>
                    <a:p>
                      <a:pPr algn="ctr"/>
                      <a:r>
                        <a:rPr lang="en-US" sz="2400" dirty="0"/>
                        <a:t>HEU (n=1,231)</a:t>
                      </a:r>
                    </a:p>
                    <a:p>
                      <a:pPr algn="ctr"/>
                      <a:r>
                        <a:rPr lang="en-US" sz="2400" dirty="0"/>
                        <a:t>CLHIV (n=367)</a:t>
                      </a:r>
                    </a:p>
                  </a:txBody>
                  <a:tcPr marL="68580" marR="68580" marT="34290" marB="34290"/>
                </a:tc>
                <a:tc>
                  <a:txBody>
                    <a:bodyPr/>
                    <a:lstStyle/>
                    <a:p>
                      <a:pPr algn="ctr"/>
                      <a:r>
                        <a:rPr lang="en-US" sz="2400" dirty="0"/>
                        <a:t>89.79</a:t>
                      </a:r>
                    </a:p>
                    <a:p>
                      <a:pPr algn="ctr"/>
                      <a:r>
                        <a:rPr lang="en-US" sz="2400" dirty="0"/>
                        <a:t>83.03</a:t>
                      </a:r>
                    </a:p>
                    <a:p>
                      <a:pPr algn="ctr"/>
                      <a:r>
                        <a:rPr lang="en-US" sz="2400" dirty="0"/>
                        <a:t>73.38</a:t>
                      </a:r>
                    </a:p>
                  </a:txBody>
                  <a:tcPr marL="68580" marR="68580" marT="34290" marB="34290"/>
                </a:tc>
                <a:tc>
                  <a:txBody>
                    <a:bodyPr/>
                    <a:lstStyle/>
                    <a:p>
                      <a:pPr algn="ctr"/>
                      <a:r>
                        <a:rPr lang="en-US" sz="2400" dirty="0"/>
                        <a:t>78.78</a:t>
                      </a:r>
                    </a:p>
                    <a:p>
                      <a:pPr algn="ctr"/>
                      <a:r>
                        <a:rPr lang="en-US" sz="2400" dirty="0"/>
                        <a:t>75.73</a:t>
                      </a:r>
                    </a:p>
                    <a:p>
                      <a:pPr algn="ctr"/>
                      <a:r>
                        <a:rPr lang="en-US" sz="2400" dirty="0"/>
                        <a:t>66.87 </a:t>
                      </a:r>
                    </a:p>
                  </a:txBody>
                  <a:tcPr marL="68580" marR="68580" marT="34290" marB="34290"/>
                </a:tc>
                <a:tc>
                  <a:txBody>
                    <a:bodyPr/>
                    <a:lstStyle/>
                    <a:p>
                      <a:pPr algn="ctr"/>
                      <a:r>
                        <a:rPr lang="en-US" sz="2400" dirty="0"/>
                        <a:t>101.07</a:t>
                      </a:r>
                    </a:p>
                    <a:p>
                      <a:pPr algn="ctr"/>
                      <a:r>
                        <a:rPr lang="en-US" sz="2400" dirty="0"/>
                        <a:t>90.99</a:t>
                      </a:r>
                    </a:p>
                    <a:p>
                      <a:pPr algn="ctr"/>
                      <a:r>
                        <a:rPr lang="en-US" sz="2400" dirty="0"/>
                        <a:t>80.29</a:t>
                      </a:r>
                    </a:p>
                  </a:txBody>
                  <a:tcPr marL="68580" marR="68580" marT="34290" marB="34290"/>
                </a:tc>
                <a:extLst>
                  <a:ext uri="{0D108BD9-81ED-4DB2-BD59-A6C34878D82A}">
                    <a16:rowId xmlns:a16="http://schemas.microsoft.com/office/drawing/2014/main" val="1942566882"/>
                  </a:ext>
                </a:extLst>
              </a:tr>
              <a:tr h="531495">
                <a:tc>
                  <a:txBody>
                    <a:bodyPr/>
                    <a:lstStyle/>
                    <a:p>
                      <a:r>
                        <a:rPr lang="en-US" sz="2400" dirty="0"/>
                        <a:t>Psychomotor Developmental Index</a:t>
                      </a:r>
                    </a:p>
                  </a:txBody>
                  <a:tcPr marL="68580" marR="68580" marT="34290" marB="34290"/>
                </a:tc>
                <a:tc>
                  <a:txBody>
                    <a:bodyPr/>
                    <a:lstStyle/>
                    <a:p>
                      <a:pPr algn="ctr"/>
                      <a:r>
                        <a:rPr lang="en-US" sz="2400" dirty="0"/>
                        <a:t>HUU (n=153)</a:t>
                      </a:r>
                    </a:p>
                    <a:p>
                      <a:pPr algn="ctr"/>
                      <a:r>
                        <a:rPr lang="en-US" sz="2400" dirty="0"/>
                        <a:t>HEU (n=1,230)</a:t>
                      </a:r>
                    </a:p>
                    <a:p>
                      <a:pPr algn="ctr"/>
                      <a:r>
                        <a:rPr lang="en-US" sz="2400" dirty="0"/>
                        <a:t>CLHIV (n=365)</a:t>
                      </a:r>
                    </a:p>
                  </a:txBody>
                  <a:tcPr marL="68580" marR="68580" marT="34290" marB="34290"/>
                </a:tc>
                <a:tc>
                  <a:txBody>
                    <a:bodyPr/>
                    <a:lstStyle/>
                    <a:p>
                      <a:pPr algn="ctr"/>
                      <a:r>
                        <a:rPr lang="en-US" sz="2400" dirty="0"/>
                        <a:t>99.01</a:t>
                      </a:r>
                    </a:p>
                    <a:p>
                      <a:pPr algn="ctr"/>
                      <a:r>
                        <a:rPr lang="en-US" sz="2400" dirty="0"/>
                        <a:t>94.85</a:t>
                      </a:r>
                    </a:p>
                    <a:p>
                      <a:pPr algn="ctr"/>
                      <a:r>
                        <a:rPr lang="en-US" sz="2400" dirty="0"/>
                        <a:t>81.53</a:t>
                      </a:r>
                    </a:p>
                  </a:txBody>
                  <a:tcPr marL="68580" marR="68580" marT="34290" marB="34290"/>
                </a:tc>
                <a:tc>
                  <a:txBody>
                    <a:bodyPr/>
                    <a:lstStyle/>
                    <a:p>
                      <a:pPr algn="ctr"/>
                      <a:r>
                        <a:rPr lang="en-US" sz="2400" dirty="0"/>
                        <a:t>87.21</a:t>
                      </a:r>
                    </a:p>
                    <a:p>
                      <a:pPr algn="ctr"/>
                      <a:r>
                        <a:rPr lang="en-US" sz="2400" dirty="0"/>
                        <a:t>87.16</a:t>
                      </a:r>
                    </a:p>
                    <a:p>
                      <a:pPr algn="ctr"/>
                      <a:r>
                        <a:rPr lang="en-US" sz="2400" dirty="0"/>
                        <a:t>74.66</a:t>
                      </a:r>
                    </a:p>
                  </a:txBody>
                  <a:tcPr marL="68580" marR="68580" marT="34290" marB="34290"/>
                </a:tc>
                <a:tc>
                  <a:txBody>
                    <a:bodyPr/>
                    <a:lstStyle/>
                    <a:p>
                      <a:pPr algn="ctr"/>
                      <a:r>
                        <a:rPr lang="en-US" sz="2400" dirty="0"/>
                        <a:t>111.06</a:t>
                      </a:r>
                    </a:p>
                    <a:p>
                      <a:pPr algn="ctr"/>
                      <a:r>
                        <a:rPr lang="en-US" sz="2400" dirty="0"/>
                        <a:t>103.23</a:t>
                      </a:r>
                    </a:p>
                    <a:p>
                      <a:pPr algn="ctr"/>
                      <a:r>
                        <a:rPr lang="en-US" sz="2400" dirty="0"/>
                        <a:t>88.70</a:t>
                      </a:r>
                    </a:p>
                  </a:txBody>
                  <a:tcPr marL="68580" marR="68580" marT="34290" marB="34290"/>
                </a:tc>
                <a:extLst>
                  <a:ext uri="{0D108BD9-81ED-4DB2-BD59-A6C34878D82A}">
                    <a16:rowId xmlns:a16="http://schemas.microsoft.com/office/drawing/2014/main" val="1319678971"/>
                  </a:ext>
                </a:extLst>
              </a:tr>
            </a:tbl>
          </a:graphicData>
        </a:graphic>
      </p:graphicFrame>
      <p:sp>
        <p:nvSpPr>
          <p:cNvPr id="11" name="TextBox 10">
            <a:extLst>
              <a:ext uri="{FF2B5EF4-FFF2-40B4-BE49-F238E27FC236}">
                <a16:creationId xmlns:a16="http://schemas.microsoft.com/office/drawing/2014/main" id="{B64892C3-A7E0-4FB3-8F26-502CC855C414}"/>
              </a:ext>
            </a:extLst>
          </p:cNvPr>
          <p:cNvSpPr txBox="1"/>
          <p:nvPr/>
        </p:nvSpPr>
        <p:spPr>
          <a:xfrm>
            <a:off x="142504" y="1485153"/>
            <a:ext cx="8738680" cy="830997"/>
          </a:xfrm>
          <a:prstGeom prst="rect">
            <a:avLst/>
          </a:prstGeom>
          <a:noFill/>
          <a:ln w="28575">
            <a:solidFill>
              <a:schemeClr val="accent5">
                <a:lumMod val="75000"/>
              </a:schemeClr>
            </a:solidFill>
          </a:ln>
        </p:spPr>
        <p:txBody>
          <a:bodyPr wrap="square" rtlCol="0">
            <a:spAutoFit/>
          </a:bodyPr>
          <a:lstStyle/>
          <a:p>
            <a:r>
              <a:rPr lang="en-US" sz="2400" dirty="0"/>
              <a:t>Estimated Means and 95% Confidence Intervals of the Bayley Scales of Infant and Toddler Development by HIV Exposure Group</a:t>
            </a:r>
          </a:p>
        </p:txBody>
      </p:sp>
    </p:spTree>
    <p:extLst>
      <p:ext uri="{BB962C8B-B14F-4D97-AF65-F5344CB8AC3E}">
        <p14:creationId xmlns:p14="http://schemas.microsoft.com/office/powerpoint/2010/main" val="20905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9D8C2-E31B-4F26-9F63-438FCBA811B2}"/>
              </a:ext>
            </a:extLst>
          </p:cNvPr>
          <p:cNvPicPr>
            <a:picLocks noChangeAspect="1"/>
          </p:cNvPicPr>
          <p:nvPr/>
        </p:nvPicPr>
        <p:blipFill>
          <a:blip r:embed="rId3"/>
          <a:stretch>
            <a:fillRect/>
          </a:stretch>
        </p:blipFill>
        <p:spPr>
          <a:xfrm>
            <a:off x="125450" y="2207865"/>
            <a:ext cx="8727605" cy="4288628"/>
          </a:xfrm>
          <a:prstGeom prst="rect">
            <a:avLst/>
          </a:prstGeom>
        </p:spPr>
      </p:pic>
      <p:sp>
        <p:nvSpPr>
          <p:cNvPr id="3" name="TextBox 2">
            <a:extLst>
              <a:ext uri="{FF2B5EF4-FFF2-40B4-BE49-F238E27FC236}">
                <a16:creationId xmlns:a16="http://schemas.microsoft.com/office/drawing/2014/main" id="{0F892874-F0D9-4576-A019-4C816479B0B8}"/>
              </a:ext>
            </a:extLst>
          </p:cNvPr>
          <p:cNvSpPr txBox="1"/>
          <p:nvPr/>
        </p:nvSpPr>
        <p:spPr>
          <a:xfrm>
            <a:off x="98731" y="1633291"/>
            <a:ext cx="8781044" cy="523220"/>
          </a:xfrm>
          <a:prstGeom prst="rect">
            <a:avLst/>
          </a:prstGeom>
          <a:noFill/>
          <a:ln w="19050">
            <a:solidFill>
              <a:schemeClr val="accent6">
                <a:lumMod val="75000"/>
              </a:schemeClr>
            </a:solidFill>
          </a:ln>
        </p:spPr>
        <p:txBody>
          <a:bodyPr wrap="square" rtlCol="0">
            <a:spAutoFit/>
          </a:bodyPr>
          <a:lstStyle/>
          <a:p>
            <a:r>
              <a:rPr lang="en-US" sz="2800" dirty="0"/>
              <a:t>Comparison of ARV Exposure by Child Exposure Group</a:t>
            </a:r>
          </a:p>
        </p:txBody>
      </p:sp>
      <p:sp>
        <p:nvSpPr>
          <p:cNvPr id="4" name="Rectangle 3">
            <a:extLst>
              <a:ext uri="{FF2B5EF4-FFF2-40B4-BE49-F238E27FC236}">
                <a16:creationId xmlns:a16="http://schemas.microsoft.com/office/drawing/2014/main" id="{9231B12B-4D24-4FF6-A922-D85DB886276D}"/>
              </a:ext>
            </a:extLst>
          </p:cNvPr>
          <p:cNvSpPr/>
          <p:nvPr/>
        </p:nvSpPr>
        <p:spPr>
          <a:xfrm>
            <a:off x="98731" y="2156511"/>
            <a:ext cx="4274357" cy="4446307"/>
          </a:xfrm>
          <a:prstGeom prst="rect">
            <a:avLst/>
          </a:prstGeom>
          <a:solidFill>
            <a:schemeClr val="accent6">
              <a:lumMod val="20000"/>
              <a:lumOff val="8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0D26529-96DB-4783-B300-74BA2D10417B}"/>
              </a:ext>
            </a:extLst>
          </p:cNvPr>
          <p:cNvSpPr/>
          <p:nvPr/>
        </p:nvSpPr>
        <p:spPr>
          <a:xfrm>
            <a:off x="1" y="27666"/>
            <a:ext cx="9144000" cy="954107"/>
          </a:xfrm>
          <a:prstGeom prst="rect">
            <a:avLst/>
          </a:prstGeom>
        </p:spPr>
        <p:txBody>
          <a:bodyPr wrap="square">
            <a:spAutoFit/>
          </a:bodyPr>
          <a:lstStyle/>
          <a:p>
            <a:r>
              <a:rPr lang="en-US" sz="2800" b="1" dirty="0">
                <a:latin typeface="Cambria" panose="02040503050406030204" pitchFamily="18" charset="0"/>
              </a:rPr>
              <a:t>Neurodevelopment in Young Children Born to HIV-Infected Mothers: A Meta-analysis</a:t>
            </a:r>
          </a:p>
        </p:txBody>
      </p:sp>
      <p:sp>
        <p:nvSpPr>
          <p:cNvPr id="10" name="Rectangle 9">
            <a:extLst>
              <a:ext uri="{FF2B5EF4-FFF2-40B4-BE49-F238E27FC236}">
                <a16:creationId xmlns:a16="http://schemas.microsoft.com/office/drawing/2014/main" id="{24B05F63-DD67-4C13-950E-742857623425}"/>
              </a:ext>
            </a:extLst>
          </p:cNvPr>
          <p:cNvSpPr/>
          <p:nvPr/>
        </p:nvSpPr>
        <p:spPr>
          <a:xfrm>
            <a:off x="0" y="863850"/>
            <a:ext cx="8881946" cy="507831"/>
          </a:xfrm>
          <a:prstGeom prst="rect">
            <a:avLst/>
          </a:prstGeom>
        </p:spPr>
        <p:txBody>
          <a:bodyPr wrap="square">
            <a:spAutoFit/>
          </a:bodyPr>
          <a:lstStyle/>
          <a:p>
            <a:r>
              <a:rPr lang="en-US" sz="1350" dirty="0">
                <a:latin typeface="BulldogStd"/>
              </a:rPr>
              <a:t>Megan S. McHenry, MD, MS, </a:t>
            </a:r>
            <a:r>
              <a:rPr lang="en-US" sz="600" dirty="0">
                <a:latin typeface="BulldogStd"/>
              </a:rPr>
              <a:t>a, b </a:t>
            </a:r>
            <a:r>
              <a:rPr lang="en-US" sz="1350" dirty="0">
                <a:latin typeface="BulldogStd"/>
              </a:rPr>
              <a:t>Carole I. McAteer, MS, </a:t>
            </a:r>
            <a:r>
              <a:rPr lang="en-US" sz="600" dirty="0">
                <a:latin typeface="BulldogStd"/>
              </a:rPr>
              <a:t>a, b </a:t>
            </a:r>
            <a:r>
              <a:rPr lang="en-US" sz="1350" dirty="0" err="1">
                <a:latin typeface="BulldogStd"/>
              </a:rPr>
              <a:t>Eren</a:t>
            </a:r>
            <a:r>
              <a:rPr lang="en-US" sz="1350" dirty="0">
                <a:latin typeface="BulldogStd"/>
              </a:rPr>
              <a:t> </a:t>
            </a:r>
            <a:r>
              <a:rPr lang="en-US" sz="1350" dirty="0" err="1">
                <a:latin typeface="BulldogStd"/>
              </a:rPr>
              <a:t>Oyungu</a:t>
            </a:r>
            <a:r>
              <a:rPr lang="en-US" sz="1350" dirty="0">
                <a:latin typeface="BulldogStd"/>
              </a:rPr>
              <a:t>, MBChB, MMED, </a:t>
            </a:r>
            <a:r>
              <a:rPr lang="en-US" sz="600" dirty="0">
                <a:latin typeface="BulldogStd"/>
              </a:rPr>
              <a:t>c </a:t>
            </a:r>
            <a:r>
              <a:rPr lang="en-US" sz="1350" dirty="0">
                <a:latin typeface="BulldogStd"/>
              </a:rPr>
              <a:t>Brenna C. McDonald, PsyD,</a:t>
            </a:r>
          </a:p>
          <a:p>
            <a:r>
              <a:rPr lang="en-US" sz="1350" dirty="0">
                <a:latin typeface="BulldogStd"/>
              </a:rPr>
              <a:t>MBA, ABPP-CN, </a:t>
            </a:r>
            <a:r>
              <a:rPr lang="en-US" sz="600" dirty="0">
                <a:latin typeface="BulldogStd"/>
              </a:rPr>
              <a:t>d </a:t>
            </a:r>
            <a:r>
              <a:rPr lang="en-US" sz="1350" dirty="0">
                <a:latin typeface="BulldogStd"/>
              </a:rPr>
              <a:t>Chris B. </a:t>
            </a:r>
            <a:r>
              <a:rPr lang="en-US" sz="1350" dirty="0" err="1">
                <a:latin typeface="BulldogStd"/>
              </a:rPr>
              <a:t>Bosma</a:t>
            </a:r>
            <a:r>
              <a:rPr lang="en-US" sz="1350" dirty="0">
                <a:latin typeface="BulldogStd"/>
              </a:rPr>
              <a:t>, BS, </a:t>
            </a:r>
            <a:r>
              <a:rPr lang="en-US" sz="600" dirty="0">
                <a:latin typeface="BulldogStd"/>
              </a:rPr>
              <a:t>a </a:t>
            </a:r>
            <a:r>
              <a:rPr lang="en-US" sz="1350" dirty="0">
                <a:latin typeface="BulldogStd"/>
              </a:rPr>
              <a:t>Philani B. </a:t>
            </a:r>
            <a:r>
              <a:rPr lang="en-US" sz="1350" dirty="0" err="1">
                <a:latin typeface="BulldogStd"/>
              </a:rPr>
              <a:t>Mpofu</a:t>
            </a:r>
            <a:r>
              <a:rPr lang="en-US" sz="1350" dirty="0">
                <a:latin typeface="BulldogStd"/>
              </a:rPr>
              <a:t>, BS, </a:t>
            </a:r>
            <a:r>
              <a:rPr lang="en-US" sz="600" dirty="0">
                <a:latin typeface="BulldogStd"/>
              </a:rPr>
              <a:t>e </a:t>
            </a:r>
            <a:r>
              <a:rPr lang="en-US" sz="1350" dirty="0">
                <a:latin typeface="BulldogStd"/>
              </a:rPr>
              <a:t>Andrew R. </a:t>
            </a:r>
            <a:r>
              <a:rPr lang="en-US" sz="1350" dirty="0" err="1">
                <a:latin typeface="BulldogStd"/>
              </a:rPr>
              <a:t>Deathe</a:t>
            </a:r>
            <a:r>
              <a:rPr lang="en-US" sz="1350" dirty="0">
                <a:latin typeface="BulldogStd"/>
              </a:rPr>
              <a:t>, BS, </a:t>
            </a:r>
            <a:r>
              <a:rPr lang="en-US" sz="600" dirty="0">
                <a:latin typeface="BulldogStd"/>
              </a:rPr>
              <a:t>a </a:t>
            </a:r>
            <a:r>
              <a:rPr lang="en-US" sz="1350" dirty="0">
                <a:latin typeface="BulldogStd"/>
              </a:rPr>
              <a:t>Rachel C. </a:t>
            </a:r>
            <a:r>
              <a:rPr lang="en-US" sz="1350" dirty="0" err="1">
                <a:latin typeface="BulldogStd"/>
              </a:rPr>
              <a:t>Vreeman</a:t>
            </a:r>
            <a:r>
              <a:rPr lang="en-US" sz="1350" dirty="0">
                <a:latin typeface="BulldogStd"/>
              </a:rPr>
              <a:t>, MD, </a:t>
            </a:r>
            <a:r>
              <a:rPr lang="en-US" sz="1350" dirty="0" err="1">
                <a:latin typeface="BulldogStd"/>
              </a:rPr>
              <a:t>MS</a:t>
            </a:r>
            <a:r>
              <a:rPr lang="en-US" sz="600" dirty="0" err="1">
                <a:latin typeface="BulldogStd"/>
              </a:rPr>
              <a:t>a</a:t>
            </a:r>
            <a:r>
              <a:rPr lang="en-US" sz="600" dirty="0">
                <a:latin typeface="BulldogStd"/>
              </a:rPr>
              <a:t>, b, c</a:t>
            </a:r>
            <a:endParaRPr lang="en-US" sz="1350" dirty="0"/>
          </a:p>
        </p:txBody>
      </p:sp>
      <p:sp>
        <p:nvSpPr>
          <p:cNvPr id="11" name="Arrow: Right 10">
            <a:extLst>
              <a:ext uri="{FF2B5EF4-FFF2-40B4-BE49-F238E27FC236}">
                <a16:creationId xmlns:a16="http://schemas.microsoft.com/office/drawing/2014/main" id="{93BEE1FC-3200-4453-8DDF-B0C8CCB56A76}"/>
              </a:ext>
            </a:extLst>
          </p:cNvPr>
          <p:cNvSpPr/>
          <p:nvPr/>
        </p:nvSpPr>
        <p:spPr>
          <a:xfrm rot="1427142">
            <a:off x="654040" y="2731085"/>
            <a:ext cx="786809" cy="3824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C920880-2697-4404-B4EF-373D411B1BDA}"/>
              </a:ext>
            </a:extLst>
          </p:cNvPr>
          <p:cNvSpPr/>
          <p:nvPr/>
        </p:nvSpPr>
        <p:spPr>
          <a:xfrm rot="1427142">
            <a:off x="1008459" y="4946201"/>
            <a:ext cx="786809" cy="3824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D34040-C236-498E-95F1-61BBA378C444}"/>
              </a:ext>
            </a:extLst>
          </p:cNvPr>
          <p:cNvSpPr txBox="1"/>
          <p:nvPr/>
        </p:nvSpPr>
        <p:spPr>
          <a:xfrm>
            <a:off x="6098632" y="6581001"/>
            <a:ext cx="3517300" cy="276999"/>
          </a:xfrm>
          <a:prstGeom prst="rect">
            <a:avLst/>
          </a:prstGeom>
          <a:noFill/>
        </p:spPr>
        <p:txBody>
          <a:bodyPr wrap="square" rtlCol="0">
            <a:spAutoFit/>
          </a:bodyPr>
          <a:lstStyle/>
          <a:p>
            <a:r>
              <a:rPr lang="en-US" sz="1200" dirty="0"/>
              <a:t>McHenry et al Pediatrics 2018;141:e20172888</a:t>
            </a:r>
          </a:p>
        </p:txBody>
      </p:sp>
    </p:spTree>
    <p:extLst>
      <p:ext uri="{BB962C8B-B14F-4D97-AF65-F5344CB8AC3E}">
        <p14:creationId xmlns:p14="http://schemas.microsoft.com/office/powerpoint/2010/main" val="6866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9D8C2-E31B-4F26-9F63-438FCBA811B2}"/>
              </a:ext>
            </a:extLst>
          </p:cNvPr>
          <p:cNvPicPr>
            <a:picLocks noChangeAspect="1"/>
          </p:cNvPicPr>
          <p:nvPr/>
        </p:nvPicPr>
        <p:blipFill>
          <a:blip r:embed="rId3"/>
          <a:stretch>
            <a:fillRect/>
          </a:stretch>
        </p:blipFill>
        <p:spPr>
          <a:xfrm>
            <a:off x="125450" y="2207865"/>
            <a:ext cx="8727605" cy="4288628"/>
          </a:xfrm>
          <a:prstGeom prst="rect">
            <a:avLst/>
          </a:prstGeom>
        </p:spPr>
      </p:pic>
      <p:sp>
        <p:nvSpPr>
          <p:cNvPr id="3" name="TextBox 2">
            <a:extLst>
              <a:ext uri="{FF2B5EF4-FFF2-40B4-BE49-F238E27FC236}">
                <a16:creationId xmlns:a16="http://schemas.microsoft.com/office/drawing/2014/main" id="{0F892874-F0D9-4576-A019-4C816479B0B8}"/>
              </a:ext>
            </a:extLst>
          </p:cNvPr>
          <p:cNvSpPr txBox="1"/>
          <p:nvPr/>
        </p:nvSpPr>
        <p:spPr>
          <a:xfrm>
            <a:off x="98731" y="1633291"/>
            <a:ext cx="8781044" cy="523220"/>
          </a:xfrm>
          <a:prstGeom prst="rect">
            <a:avLst/>
          </a:prstGeom>
          <a:noFill/>
          <a:ln w="19050">
            <a:solidFill>
              <a:schemeClr val="accent6">
                <a:lumMod val="75000"/>
              </a:schemeClr>
            </a:solidFill>
          </a:ln>
        </p:spPr>
        <p:txBody>
          <a:bodyPr wrap="square" rtlCol="0">
            <a:spAutoFit/>
          </a:bodyPr>
          <a:lstStyle/>
          <a:p>
            <a:r>
              <a:rPr lang="en-US" sz="2800" dirty="0"/>
              <a:t>Comparison of ARV Exposure by Child Exposure Group</a:t>
            </a:r>
          </a:p>
        </p:txBody>
      </p:sp>
      <p:sp>
        <p:nvSpPr>
          <p:cNvPr id="4" name="Rectangle 3">
            <a:extLst>
              <a:ext uri="{FF2B5EF4-FFF2-40B4-BE49-F238E27FC236}">
                <a16:creationId xmlns:a16="http://schemas.microsoft.com/office/drawing/2014/main" id="{9231B12B-4D24-4FF6-A922-D85DB886276D}"/>
              </a:ext>
            </a:extLst>
          </p:cNvPr>
          <p:cNvSpPr/>
          <p:nvPr/>
        </p:nvSpPr>
        <p:spPr>
          <a:xfrm>
            <a:off x="4440973" y="2156511"/>
            <a:ext cx="4412082" cy="4446307"/>
          </a:xfrm>
          <a:prstGeom prst="rect">
            <a:avLst/>
          </a:prstGeom>
          <a:solidFill>
            <a:schemeClr val="accent6">
              <a:lumMod val="20000"/>
              <a:lumOff val="8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0D26529-96DB-4783-B300-74BA2D10417B}"/>
              </a:ext>
            </a:extLst>
          </p:cNvPr>
          <p:cNvSpPr/>
          <p:nvPr/>
        </p:nvSpPr>
        <p:spPr>
          <a:xfrm>
            <a:off x="1" y="27666"/>
            <a:ext cx="9144000" cy="954107"/>
          </a:xfrm>
          <a:prstGeom prst="rect">
            <a:avLst/>
          </a:prstGeom>
        </p:spPr>
        <p:txBody>
          <a:bodyPr wrap="square">
            <a:spAutoFit/>
          </a:bodyPr>
          <a:lstStyle/>
          <a:p>
            <a:r>
              <a:rPr lang="en-US" sz="2800" b="1" dirty="0">
                <a:latin typeface="Cambria" panose="02040503050406030204" pitchFamily="18" charset="0"/>
              </a:rPr>
              <a:t>Neurodevelopment in Young Children Born to HIV-Infected Mothers: A Meta-analysis</a:t>
            </a:r>
          </a:p>
        </p:txBody>
      </p:sp>
      <p:sp>
        <p:nvSpPr>
          <p:cNvPr id="10" name="Rectangle 9">
            <a:extLst>
              <a:ext uri="{FF2B5EF4-FFF2-40B4-BE49-F238E27FC236}">
                <a16:creationId xmlns:a16="http://schemas.microsoft.com/office/drawing/2014/main" id="{24B05F63-DD67-4C13-950E-742857623425}"/>
              </a:ext>
            </a:extLst>
          </p:cNvPr>
          <p:cNvSpPr/>
          <p:nvPr/>
        </p:nvSpPr>
        <p:spPr>
          <a:xfrm>
            <a:off x="0" y="863850"/>
            <a:ext cx="8881946" cy="507831"/>
          </a:xfrm>
          <a:prstGeom prst="rect">
            <a:avLst/>
          </a:prstGeom>
        </p:spPr>
        <p:txBody>
          <a:bodyPr wrap="square">
            <a:spAutoFit/>
          </a:bodyPr>
          <a:lstStyle/>
          <a:p>
            <a:r>
              <a:rPr lang="en-US" sz="1350" dirty="0">
                <a:latin typeface="BulldogStd"/>
              </a:rPr>
              <a:t>Megan S. McHenry, MD, MS, </a:t>
            </a:r>
            <a:r>
              <a:rPr lang="en-US" sz="600" dirty="0">
                <a:latin typeface="BulldogStd"/>
              </a:rPr>
              <a:t>a, b </a:t>
            </a:r>
            <a:r>
              <a:rPr lang="en-US" sz="1350" dirty="0">
                <a:latin typeface="BulldogStd"/>
              </a:rPr>
              <a:t>Carole I. McAteer, MS, </a:t>
            </a:r>
            <a:r>
              <a:rPr lang="en-US" sz="600" dirty="0">
                <a:latin typeface="BulldogStd"/>
              </a:rPr>
              <a:t>a, b </a:t>
            </a:r>
            <a:r>
              <a:rPr lang="en-US" sz="1350" dirty="0" err="1">
                <a:latin typeface="BulldogStd"/>
              </a:rPr>
              <a:t>Eren</a:t>
            </a:r>
            <a:r>
              <a:rPr lang="en-US" sz="1350" dirty="0">
                <a:latin typeface="BulldogStd"/>
              </a:rPr>
              <a:t> </a:t>
            </a:r>
            <a:r>
              <a:rPr lang="en-US" sz="1350" dirty="0" err="1">
                <a:latin typeface="BulldogStd"/>
              </a:rPr>
              <a:t>Oyungu</a:t>
            </a:r>
            <a:r>
              <a:rPr lang="en-US" sz="1350" dirty="0">
                <a:latin typeface="BulldogStd"/>
              </a:rPr>
              <a:t>, MBChB, MMED, </a:t>
            </a:r>
            <a:r>
              <a:rPr lang="en-US" sz="600" dirty="0">
                <a:latin typeface="BulldogStd"/>
              </a:rPr>
              <a:t>c </a:t>
            </a:r>
            <a:r>
              <a:rPr lang="en-US" sz="1350" dirty="0">
                <a:latin typeface="BulldogStd"/>
              </a:rPr>
              <a:t>Brenna C. McDonald, PsyD,</a:t>
            </a:r>
          </a:p>
          <a:p>
            <a:r>
              <a:rPr lang="en-US" sz="1350" dirty="0">
                <a:latin typeface="BulldogStd"/>
              </a:rPr>
              <a:t>MBA, ABPP-CN, </a:t>
            </a:r>
            <a:r>
              <a:rPr lang="en-US" sz="600" dirty="0">
                <a:latin typeface="BulldogStd"/>
              </a:rPr>
              <a:t>d </a:t>
            </a:r>
            <a:r>
              <a:rPr lang="en-US" sz="1350" dirty="0">
                <a:latin typeface="BulldogStd"/>
              </a:rPr>
              <a:t>Chris B. </a:t>
            </a:r>
            <a:r>
              <a:rPr lang="en-US" sz="1350" dirty="0" err="1">
                <a:latin typeface="BulldogStd"/>
              </a:rPr>
              <a:t>Bosma</a:t>
            </a:r>
            <a:r>
              <a:rPr lang="en-US" sz="1350" dirty="0">
                <a:latin typeface="BulldogStd"/>
              </a:rPr>
              <a:t>, BS, </a:t>
            </a:r>
            <a:r>
              <a:rPr lang="en-US" sz="600" dirty="0">
                <a:latin typeface="BulldogStd"/>
              </a:rPr>
              <a:t>a </a:t>
            </a:r>
            <a:r>
              <a:rPr lang="en-US" sz="1350" dirty="0">
                <a:latin typeface="BulldogStd"/>
              </a:rPr>
              <a:t>Philani B. </a:t>
            </a:r>
            <a:r>
              <a:rPr lang="en-US" sz="1350" dirty="0" err="1">
                <a:latin typeface="BulldogStd"/>
              </a:rPr>
              <a:t>Mpofu</a:t>
            </a:r>
            <a:r>
              <a:rPr lang="en-US" sz="1350" dirty="0">
                <a:latin typeface="BulldogStd"/>
              </a:rPr>
              <a:t>, BS, </a:t>
            </a:r>
            <a:r>
              <a:rPr lang="en-US" sz="600" dirty="0">
                <a:latin typeface="BulldogStd"/>
              </a:rPr>
              <a:t>e </a:t>
            </a:r>
            <a:r>
              <a:rPr lang="en-US" sz="1350" dirty="0">
                <a:latin typeface="BulldogStd"/>
              </a:rPr>
              <a:t>Andrew R. </a:t>
            </a:r>
            <a:r>
              <a:rPr lang="en-US" sz="1350" dirty="0" err="1">
                <a:latin typeface="BulldogStd"/>
              </a:rPr>
              <a:t>Deathe</a:t>
            </a:r>
            <a:r>
              <a:rPr lang="en-US" sz="1350" dirty="0">
                <a:latin typeface="BulldogStd"/>
              </a:rPr>
              <a:t>, BS, </a:t>
            </a:r>
            <a:r>
              <a:rPr lang="en-US" sz="600" dirty="0">
                <a:latin typeface="BulldogStd"/>
              </a:rPr>
              <a:t>a </a:t>
            </a:r>
            <a:r>
              <a:rPr lang="en-US" sz="1350" dirty="0">
                <a:latin typeface="BulldogStd"/>
              </a:rPr>
              <a:t>Rachel C. </a:t>
            </a:r>
            <a:r>
              <a:rPr lang="en-US" sz="1350" dirty="0" err="1">
                <a:latin typeface="BulldogStd"/>
              </a:rPr>
              <a:t>Vreeman</a:t>
            </a:r>
            <a:r>
              <a:rPr lang="en-US" sz="1350" dirty="0">
                <a:latin typeface="BulldogStd"/>
              </a:rPr>
              <a:t>, MD, </a:t>
            </a:r>
            <a:r>
              <a:rPr lang="en-US" sz="1350" dirty="0" err="1">
                <a:latin typeface="BulldogStd"/>
              </a:rPr>
              <a:t>MS</a:t>
            </a:r>
            <a:r>
              <a:rPr lang="en-US" sz="600" dirty="0" err="1">
                <a:latin typeface="BulldogStd"/>
              </a:rPr>
              <a:t>a</a:t>
            </a:r>
            <a:r>
              <a:rPr lang="en-US" sz="600" dirty="0">
                <a:latin typeface="BulldogStd"/>
              </a:rPr>
              <a:t>, b, c</a:t>
            </a:r>
            <a:endParaRPr lang="en-US" sz="1350" dirty="0"/>
          </a:p>
        </p:txBody>
      </p:sp>
      <p:sp>
        <p:nvSpPr>
          <p:cNvPr id="11" name="Arrow: Right 10">
            <a:extLst>
              <a:ext uri="{FF2B5EF4-FFF2-40B4-BE49-F238E27FC236}">
                <a16:creationId xmlns:a16="http://schemas.microsoft.com/office/drawing/2014/main" id="{93BEE1FC-3200-4453-8DDF-B0C8CCB56A76}"/>
              </a:ext>
            </a:extLst>
          </p:cNvPr>
          <p:cNvSpPr/>
          <p:nvPr/>
        </p:nvSpPr>
        <p:spPr>
          <a:xfrm rot="1427142">
            <a:off x="5162245" y="2725408"/>
            <a:ext cx="786809" cy="3824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C920880-2697-4404-B4EF-373D411B1BDA}"/>
              </a:ext>
            </a:extLst>
          </p:cNvPr>
          <p:cNvSpPr/>
          <p:nvPr/>
        </p:nvSpPr>
        <p:spPr>
          <a:xfrm rot="1427142">
            <a:off x="5463503" y="4945191"/>
            <a:ext cx="786809" cy="3824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D34040-C236-498E-95F1-61BBA378C444}"/>
              </a:ext>
            </a:extLst>
          </p:cNvPr>
          <p:cNvSpPr txBox="1"/>
          <p:nvPr/>
        </p:nvSpPr>
        <p:spPr>
          <a:xfrm>
            <a:off x="6098632" y="6581001"/>
            <a:ext cx="3517300" cy="276999"/>
          </a:xfrm>
          <a:prstGeom prst="rect">
            <a:avLst/>
          </a:prstGeom>
          <a:noFill/>
        </p:spPr>
        <p:txBody>
          <a:bodyPr wrap="square" rtlCol="0">
            <a:spAutoFit/>
          </a:bodyPr>
          <a:lstStyle/>
          <a:p>
            <a:r>
              <a:rPr lang="en-US" sz="1200" dirty="0"/>
              <a:t>McHenry et al Pediatrics 2018;141:e20172888</a:t>
            </a:r>
          </a:p>
        </p:txBody>
      </p:sp>
    </p:spTree>
    <p:extLst>
      <p:ext uri="{BB962C8B-B14F-4D97-AF65-F5344CB8AC3E}">
        <p14:creationId xmlns:p14="http://schemas.microsoft.com/office/powerpoint/2010/main" val="4141542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91AC8-E887-4CEF-BB95-30175BBE174C}"/>
              </a:ext>
            </a:extLst>
          </p:cNvPr>
          <p:cNvSpPr/>
          <p:nvPr/>
        </p:nvSpPr>
        <p:spPr>
          <a:xfrm>
            <a:off x="1691763" y="1782311"/>
            <a:ext cx="7168712" cy="2677656"/>
          </a:xfrm>
          <a:prstGeom prst="rect">
            <a:avLst/>
          </a:prstGeom>
        </p:spPr>
        <p:txBody>
          <a:bodyPr wrap="square">
            <a:spAutoFit/>
          </a:bodyPr>
          <a:lstStyle/>
          <a:p>
            <a:r>
              <a:rPr lang="en-US" sz="2100" dirty="0"/>
              <a:t>An NIH-funded birth outcomes surveillance study conducted in Botswana, which includes 45% of births in the country, has identified an early potential safety signal related to a possible elevated risk of neural tube defects in 426 women receiving DTG at the time of conception compared to more than 11,000 women receiving non-dolutegravir antiretroviral treatment at the time of conception and more than 66,000 HIV-uninfected women.</a:t>
            </a:r>
          </a:p>
        </p:txBody>
      </p:sp>
      <p:pic>
        <p:nvPicPr>
          <p:cNvPr id="4" name="Picture 3">
            <a:extLst>
              <a:ext uri="{FF2B5EF4-FFF2-40B4-BE49-F238E27FC236}">
                <a16:creationId xmlns:a16="http://schemas.microsoft.com/office/drawing/2014/main" id="{1B13AC73-588B-444D-A91B-8B3D62B6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 y="62854"/>
            <a:ext cx="1453843" cy="1291839"/>
          </a:xfrm>
          <a:prstGeom prst="rect">
            <a:avLst/>
          </a:prstGeom>
        </p:spPr>
      </p:pic>
      <p:sp>
        <p:nvSpPr>
          <p:cNvPr id="10" name="TextBox 9">
            <a:extLst>
              <a:ext uri="{FF2B5EF4-FFF2-40B4-BE49-F238E27FC236}">
                <a16:creationId xmlns:a16="http://schemas.microsoft.com/office/drawing/2014/main" id="{29DC6D98-6F83-4D4D-8BB2-D8EA0F11F3B1}"/>
              </a:ext>
            </a:extLst>
          </p:cNvPr>
          <p:cNvSpPr txBox="1"/>
          <p:nvPr/>
        </p:nvSpPr>
        <p:spPr>
          <a:xfrm>
            <a:off x="122737" y="1281847"/>
            <a:ext cx="1665312" cy="369332"/>
          </a:xfrm>
          <a:prstGeom prst="rect">
            <a:avLst/>
          </a:prstGeom>
          <a:noFill/>
        </p:spPr>
        <p:txBody>
          <a:bodyPr wrap="square" rtlCol="0">
            <a:spAutoFit/>
          </a:bodyPr>
          <a:lstStyle/>
          <a:p>
            <a:r>
              <a:rPr lang="en-US" dirty="0"/>
              <a:t>18 May 2018</a:t>
            </a:r>
          </a:p>
        </p:txBody>
      </p:sp>
      <p:sp>
        <p:nvSpPr>
          <p:cNvPr id="11" name="TextBox 10">
            <a:extLst>
              <a:ext uri="{FF2B5EF4-FFF2-40B4-BE49-F238E27FC236}">
                <a16:creationId xmlns:a16="http://schemas.microsoft.com/office/drawing/2014/main" id="{A63A0284-E822-478F-B59F-D1B2D6E93B3D}"/>
              </a:ext>
            </a:extLst>
          </p:cNvPr>
          <p:cNvSpPr txBox="1"/>
          <p:nvPr/>
        </p:nvSpPr>
        <p:spPr>
          <a:xfrm>
            <a:off x="1691763" y="212651"/>
            <a:ext cx="7168712" cy="1569660"/>
          </a:xfrm>
          <a:prstGeom prst="rect">
            <a:avLst/>
          </a:prstGeom>
          <a:noFill/>
        </p:spPr>
        <p:txBody>
          <a:bodyPr wrap="square" rtlCol="0">
            <a:spAutoFit/>
          </a:bodyPr>
          <a:lstStyle/>
          <a:p>
            <a:r>
              <a:rPr lang="en-US" sz="3200" dirty="0">
                <a:solidFill>
                  <a:srgbClr val="C00000"/>
                </a:solidFill>
              </a:rPr>
              <a:t>Potential Safety Issue Affecting Women Living with HIV Using Dolutegravir at the Time of Conception</a:t>
            </a:r>
          </a:p>
        </p:txBody>
      </p:sp>
    </p:spTree>
    <p:extLst>
      <p:ext uri="{BB962C8B-B14F-4D97-AF65-F5344CB8AC3E}">
        <p14:creationId xmlns:p14="http://schemas.microsoft.com/office/powerpoint/2010/main" val="197000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91AC8-E887-4CEF-BB95-30175BBE174C}"/>
              </a:ext>
            </a:extLst>
          </p:cNvPr>
          <p:cNvSpPr/>
          <p:nvPr/>
        </p:nvSpPr>
        <p:spPr>
          <a:xfrm>
            <a:off x="1691763" y="1782311"/>
            <a:ext cx="7168712" cy="2677656"/>
          </a:xfrm>
          <a:prstGeom prst="rect">
            <a:avLst/>
          </a:prstGeom>
        </p:spPr>
        <p:txBody>
          <a:bodyPr wrap="square">
            <a:spAutoFit/>
          </a:bodyPr>
          <a:lstStyle/>
          <a:p>
            <a:r>
              <a:rPr lang="en-US" sz="2100" dirty="0"/>
              <a:t>An NIH-funded birth outcomes surveillance study conducted in Botswana, which includes 45% of births in the country, has identified an early potential safety signal related to a possible elevated risk of neural tube defects in 426 women receiving DTG at the time of conception compared to more than 11,000 women receiving non-dolutegravir antiretroviral treatment at the time of conception and more than 66,000 HIV-uninfected women.</a:t>
            </a:r>
          </a:p>
        </p:txBody>
      </p:sp>
      <p:pic>
        <p:nvPicPr>
          <p:cNvPr id="4" name="Picture 3">
            <a:extLst>
              <a:ext uri="{FF2B5EF4-FFF2-40B4-BE49-F238E27FC236}">
                <a16:creationId xmlns:a16="http://schemas.microsoft.com/office/drawing/2014/main" id="{1B13AC73-588B-444D-A91B-8B3D62B6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 y="62854"/>
            <a:ext cx="1453843" cy="1291839"/>
          </a:xfrm>
          <a:prstGeom prst="rect">
            <a:avLst/>
          </a:prstGeom>
        </p:spPr>
      </p:pic>
      <p:sp>
        <p:nvSpPr>
          <p:cNvPr id="6" name="Rectangle 5">
            <a:extLst>
              <a:ext uri="{FF2B5EF4-FFF2-40B4-BE49-F238E27FC236}">
                <a16:creationId xmlns:a16="http://schemas.microsoft.com/office/drawing/2014/main" id="{3949D8EB-64F1-4B8B-A820-7D1B72687F49}"/>
              </a:ext>
            </a:extLst>
          </p:cNvPr>
          <p:cNvSpPr/>
          <p:nvPr/>
        </p:nvSpPr>
        <p:spPr>
          <a:xfrm>
            <a:off x="61091" y="4004730"/>
            <a:ext cx="4234461" cy="2800767"/>
          </a:xfrm>
          <a:prstGeom prst="rect">
            <a:avLst/>
          </a:prstGeom>
          <a:solidFill>
            <a:schemeClr val="accent6">
              <a:lumMod val="20000"/>
              <a:lumOff val="80000"/>
            </a:schemeClr>
          </a:solidFill>
        </p:spPr>
        <p:txBody>
          <a:bodyPr wrap="square">
            <a:spAutoFit/>
          </a:bodyPr>
          <a:lstStyle/>
          <a:p>
            <a:r>
              <a:rPr lang="en-US" sz="2200" dirty="0">
                <a:latin typeface="Shaker2Lancet-Regular"/>
              </a:rPr>
              <a:t>Botswana study highlights the importance of pregnancy safety research. Systematic birth surveillance, both of livebirths and stillbirths, with sufficient power and appropriate comparator groups needs to be put in place before a new drug is rolled out.</a:t>
            </a:r>
            <a:endParaRPr lang="en-US" sz="2200" dirty="0"/>
          </a:p>
        </p:txBody>
      </p:sp>
      <p:sp>
        <p:nvSpPr>
          <p:cNvPr id="7" name="Rectangle 6">
            <a:extLst>
              <a:ext uri="{FF2B5EF4-FFF2-40B4-BE49-F238E27FC236}">
                <a16:creationId xmlns:a16="http://schemas.microsoft.com/office/drawing/2014/main" id="{79DAAE29-39B4-4035-955F-484DB2F27F39}"/>
              </a:ext>
            </a:extLst>
          </p:cNvPr>
          <p:cNvSpPr/>
          <p:nvPr/>
        </p:nvSpPr>
        <p:spPr>
          <a:xfrm>
            <a:off x="61092" y="3210220"/>
            <a:ext cx="4234461" cy="830997"/>
          </a:xfrm>
          <a:prstGeom prst="rect">
            <a:avLst/>
          </a:prstGeom>
          <a:solidFill>
            <a:schemeClr val="accent6">
              <a:lumMod val="20000"/>
              <a:lumOff val="80000"/>
            </a:schemeClr>
          </a:solidFill>
        </p:spPr>
        <p:txBody>
          <a:bodyPr wrap="square">
            <a:spAutoFit/>
          </a:bodyPr>
          <a:lstStyle/>
          <a:p>
            <a:r>
              <a:rPr lang="en-US" sz="2400" b="1" dirty="0">
                <a:latin typeface="Shaker2Lancet-Bold"/>
              </a:rPr>
              <a:t>Dolutegravir for HIV: a lesson </a:t>
            </a:r>
          </a:p>
          <a:p>
            <a:r>
              <a:rPr lang="en-US" sz="2400" b="1" dirty="0">
                <a:latin typeface="Shaker2Lancet-Bold"/>
              </a:rPr>
              <a:t>in pregnancy safety research</a:t>
            </a:r>
            <a:endParaRPr lang="en-US" sz="2400" dirty="0"/>
          </a:p>
        </p:txBody>
      </p:sp>
      <p:pic>
        <p:nvPicPr>
          <p:cNvPr id="8" name="Picture 7">
            <a:extLst>
              <a:ext uri="{FF2B5EF4-FFF2-40B4-BE49-F238E27FC236}">
                <a16:creationId xmlns:a16="http://schemas.microsoft.com/office/drawing/2014/main" id="{190C650B-A757-41B8-A6D5-4A12785BC084}"/>
              </a:ext>
            </a:extLst>
          </p:cNvPr>
          <p:cNvPicPr>
            <a:picLocks noChangeAspect="1"/>
          </p:cNvPicPr>
          <p:nvPr/>
        </p:nvPicPr>
        <p:blipFill rotWithShape="1">
          <a:blip r:embed="rId3">
            <a:extLst>
              <a:ext uri="{28A0092B-C50C-407E-A947-70E740481C1C}">
                <a14:useLocalDpi xmlns:a14="http://schemas.microsoft.com/office/drawing/2010/main" val="0"/>
              </a:ext>
            </a:extLst>
          </a:blip>
          <a:srcRect b="80569"/>
          <a:stretch/>
        </p:blipFill>
        <p:spPr>
          <a:xfrm>
            <a:off x="90838" y="2193834"/>
            <a:ext cx="4172816" cy="999423"/>
          </a:xfrm>
          <a:prstGeom prst="rect">
            <a:avLst/>
          </a:prstGeom>
        </p:spPr>
      </p:pic>
      <p:sp>
        <p:nvSpPr>
          <p:cNvPr id="10" name="TextBox 9">
            <a:extLst>
              <a:ext uri="{FF2B5EF4-FFF2-40B4-BE49-F238E27FC236}">
                <a16:creationId xmlns:a16="http://schemas.microsoft.com/office/drawing/2014/main" id="{29DC6D98-6F83-4D4D-8BB2-D8EA0F11F3B1}"/>
              </a:ext>
            </a:extLst>
          </p:cNvPr>
          <p:cNvSpPr txBox="1"/>
          <p:nvPr/>
        </p:nvSpPr>
        <p:spPr>
          <a:xfrm>
            <a:off x="122737" y="1281847"/>
            <a:ext cx="1665312" cy="369332"/>
          </a:xfrm>
          <a:prstGeom prst="rect">
            <a:avLst/>
          </a:prstGeom>
          <a:noFill/>
        </p:spPr>
        <p:txBody>
          <a:bodyPr wrap="square" rtlCol="0">
            <a:spAutoFit/>
          </a:bodyPr>
          <a:lstStyle/>
          <a:p>
            <a:r>
              <a:rPr lang="en-US" dirty="0"/>
              <a:t>18 May 2018</a:t>
            </a:r>
          </a:p>
        </p:txBody>
      </p:sp>
      <p:sp>
        <p:nvSpPr>
          <p:cNvPr id="11" name="TextBox 10">
            <a:extLst>
              <a:ext uri="{FF2B5EF4-FFF2-40B4-BE49-F238E27FC236}">
                <a16:creationId xmlns:a16="http://schemas.microsoft.com/office/drawing/2014/main" id="{A63A0284-E822-478F-B59F-D1B2D6E93B3D}"/>
              </a:ext>
            </a:extLst>
          </p:cNvPr>
          <p:cNvSpPr txBox="1"/>
          <p:nvPr/>
        </p:nvSpPr>
        <p:spPr>
          <a:xfrm>
            <a:off x="1691763" y="212651"/>
            <a:ext cx="7168712" cy="1569660"/>
          </a:xfrm>
          <a:prstGeom prst="rect">
            <a:avLst/>
          </a:prstGeom>
          <a:noFill/>
        </p:spPr>
        <p:txBody>
          <a:bodyPr wrap="square" rtlCol="0">
            <a:spAutoFit/>
          </a:bodyPr>
          <a:lstStyle/>
          <a:p>
            <a:r>
              <a:rPr lang="en-US" sz="3200" dirty="0">
                <a:solidFill>
                  <a:srgbClr val="C00000"/>
                </a:solidFill>
              </a:rPr>
              <a:t>Potential Safety Issue Affecting Women Living with HIV Using Dolutegravir at the Time of Conception</a:t>
            </a:r>
          </a:p>
        </p:txBody>
      </p:sp>
    </p:spTree>
    <p:extLst>
      <p:ext uri="{BB962C8B-B14F-4D97-AF65-F5344CB8AC3E}">
        <p14:creationId xmlns:p14="http://schemas.microsoft.com/office/powerpoint/2010/main" val="4134211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91AC8-E887-4CEF-BB95-30175BBE174C}"/>
              </a:ext>
            </a:extLst>
          </p:cNvPr>
          <p:cNvSpPr/>
          <p:nvPr/>
        </p:nvSpPr>
        <p:spPr>
          <a:xfrm>
            <a:off x="1691763" y="1782311"/>
            <a:ext cx="7168712" cy="2677656"/>
          </a:xfrm>
          <a:prstGeom prst="rect">
            <a:avLst/>
          </a:prstGeom>
        </p:spPr>
        <p:txBody>
          <a:bodyPr wrap="square">
            <a:spAutoFit/>
          </a:bodyPr>
          <a:lstStyle/>
          <a:p>
            <a:r>
              <a:rPr lang="en-US" sz="2100" dirty="0"/>
              <a:t>An NIH-funded birth outcomes surveillance study conducted in Botswana, which includes 45% of births in the country, has identified an early potential safety signal related to a possible elevated risk of neural tube defects in 426 women receiving DTG at the time of conception compared to more than 11,000 women receiving non-dolutegravir antiretroviral treatment at the time of conception and more than 66,000 HIV-uninfected women.</a:t>
            </a:r>
          </a:p>
        </p:txBody>
      </p:sp>
      <p:pic>
        <p:nvPicPr>
          <p:cNvPr id="4" name="Picture 3">
            <a:extLst>
              <a:ext uri="{FF2B5EF4-FFF2-40B4-BE49-F238E27FC236}">
                <a16:creationId xmlns:a16="http://schemas.microsoft.com/office/drawing/2014/main" id="{1B13AC73-588B-444D-A91B-8B3D62B6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 y="62854"/>
            <a:ext cx="1453843" cy="1291839"/>
          </a:xfrm>
          <a:prstGeom prst="rect">
            <a:avLst/>
          </a:prstGeom>
        </p:spPr>
      </p:pic>
      <p:sp>
        <p:nvSpPr>
          <p:cNvPr id="6" name="Rectangle 5">
            <a:extLst>
              <a:ext uri="{FF2B5EF4-FFF2-40B4-BE49-F238E27FC236}">
                <a16:creationId xmlns:a16="http://schemas.microsoft.com/office/drawing/2014/main" id="{3949D8EB-64F1-4B8B-A820-7D1B72687F49}"/>
              </a:ext>
            </a:extLst>
          </p:cNvPr>
          <p:cNvSpPr/>
          <p:nvPr/>
        </p:nvSpPr>
        <p:spPr>
          <a:xfrm>
            <a:off x="61091" y="4004730"/>
            <a:ext cx="4234461" cy="2800767"/>
          </a:xfrm>
          <a:prstGeom prst="rect">
            <a:avLst/>
          </a:prstGeom>
          <a:solidFill>
            <a:schemeClr val="accent6">
              <a:lumMod val="20000"/>
              <a:lumOff val="80000"/>
            </a:schemeClr>
          </a:solidFill>
        </p:spPr>
        <p:txBody>
          <a:bodyPr wrap="square">
            <a:spAutoFit/>
          </a:bodyPr>
          <a:lstStyle/>
          <a:p>
            <a:r>
              <a:rPr lang="en-US" sz="2200" dirty="0">
                <a:solidFill>
                  <a:schemeClr val="bg2">
                    <a:lumMod val="75000"/>
                  </a:schemeClr>
                </a:solidFill>
                <a:latin typeface="Shaker2Lancet-Regular"/>
              </a:rPr>
              <a:t>Botswana study highlights the importance of pregnancy safety research. Systematic birth surveillance, both of livebirths and stillbirths, with sufficient power and appropriate comparator groups needs to be put in place before a new drug is rolled out.</a:t>
            </a:r>
            <a:endParaRPr lang="en-US" sz="2200" dirty="0">
              <a:solidFill>
                <a:schemeClr val="bg2">
                  <a:lumMod val="75000"/>
                </a:schemeClr>
              </a:solidFill>
            </a:endParaRPr>
          </a:p>
        </p:txBody>
      </p:sp>
      <p:sp>
        <p:nvSpPr>
          <p:cNvPr id="7" name="Rectangle 6">
            <a:extLst>
              <a:ext uri="{FF2B5EF4-FFF2-40B4-BE49-F238E27FC236}">
                <a16:creationId xmlns:a16="http://schemas.microsoft.com/office/drawing/2014/main" id="{79DAAE29-39B4-4035-955F-484DB2F27F39}"/>
              </a:ext>
            </a:extLst>
          </p:cNvPr>
          <p:cNvSpPr/>
          <p:nvPr/>
        </p:nvSpPr>
        <p:spPr>
          <a:xfrm>
            <a:off x="61092" y="3210220"/>
            <a:ext cx="4234461" cy="830997"/>
          </a:xfrm>
          <a:prstGeom prst="rect">
            <a:avLst/>
          </a:prstGeom>
          <a:solidFill>
            <a:schemeClr val="accent6">
              <a:lumMod val="20000"/>
              <a:lumOff val="80000"/>
            </a:schemeClr>
          </a:solidFill>
        </p:spPr>
        <p:txBody>
          <a:bodyPr wrap="square">
            <a:spAutoFit/>
          </a:bodyPr>
          <a:lstStyle/>
          <a:p>
            <a:r>
              <a:rPr lang="en-US" sz="2400" b="1" dirty="0">
                <a:solidFill>
                  <a:schemeClr val="bg2">
                    <a:lumMod val="75000"/>
                  </a:schemeClr>
                </a:solidFill>
                <a:latin typeface="Shaker2Lancet-Bold"/>
              </a:rPr>
              <a:t>Dolutegravir for HIV: a lesson </a:t>
            </a:r>
          </a:p>
          <a:p>
            <a:r>
              <a:rPr lang="en-US" sz="2400" b="1" dirty="0">
                <a:solidFill>
                  <a:schemeClr val="bg2">
                    <a:lumMod val="75000"/>
                  </a:schemeClr>
                </a:solidFill>
                <a:latin typeface="Shaker2Lancet-Bold"/>
              </a:rPr>
              <a:t>in pregnancy safety research</a:t>
            </a:r>
            <a:endParaRPr lang="en-US" sz="2400" dirty="0">
              <a:solidFill>
                <a:schemeClr val="bg2">
                  <a:lumMod val="75000"/>
                </a:schemeClr>
              </a:solidFill>
            </a:endParaRPr>
          </a:p>
        </p:txBody>
      </p:sp>
      <p:pic>
        <p:nvPicPr>
          <p:cNvPr id="8" name="Picture 7">
            <a:extLst>
              <a:ext uri="{FF2B5EF4-FFF2-40B4-BE49-F238E27FC236}">
                <a16:creationId xmlns:a16="http://schemas.microsoft.com/office/drawing/2014/main" id="{190C650B-A757-41B8-A6D5-4A12785BC084}"/>
              </a:ext>
            </a:extLst>
          </p:cNvPr>
          <p:cNvPicPr>
            <a:picLocks noChangeAspect="1"/>
          </p:cNvPicPr>
          <p:nvPr/>
        </p:nvPicPr>
        <p:blipFill rotWithShape="1">
          <a:blip r:embed="rId3">
            <a:extLst>
              <a:ext uri="{28A0092B-C50C-407E-A947-70E740481C1C}">
                <a14:useLocalDpi xmlns:a14="http://schemas.microsoft.com/office/drawing/2010/main" val="0"/>
              </a:ext>
            </a:extLst>
          </a:blip>
          <a:srcRect b="80569"/>
          <a:stretch/>
        </p:blipFill>
        <p:spPr>
          <a:xfrm>
            <a:off x="90838" y="2193834"/>
            <a:ext cx="4172816" cy="999423"/>
          </a:xfrm>
          <a:prstGeom prst="rect">
            <a:avLst/>
          </a:prstGeom>
        </p:spPr>
      </p:pic>
      <p:sp>
        <p:nvSpPr>
          <p:cNvPr id="10" name="TextBox 9">
            <a:extLst>
              <a:ext uri="{FF2B5EF4-FFF2-40B4-BE49-F238E27FC236}">
                <a16:creationId xmlns:a16="http://schemas.microsoft.com/office/drawing/2014/main" id="{29DC6D98-6F83-4D4D-8BB2-D8EA0F11F3B1}"/>
              </a:ext>
            </a:extLst>
          </p:cNvPr>
          <p:cNvSpPr txBox="1"/>
          <p:nvPr/>
        </p:nvSpPr>
        <p:spPr>
          <a:xfrm>
            <a:off x="122737" y="1281847"/>
            <a:ext cx="1665312" cy="369332"/>
          </a:xfrm>
          <a:prstGeom prst="rect">
            <a:avLst/>
          </a:prstGeom>
          <a:noFill/>
        </p:spPr>
        <p:txBody>
          <a:bodyPr wrap="square" rtlCol="0">
            <a:spAutoFit/>
          </a:bodyPr>
          <a:lstStyle/>
          <a:p>
            <a:r>
              <a:rPr lang="en-US" dirty="0"/>
              <a:t>18 May 2018</a:t>
            </a:r>
          </a:p>
        </p:txBody>
      </p:sp>
      <p:sp>
        <p:nvSpPr>
          <p:cNvPr id="11" name="TextBox 10">
            <a:extLst>
              <a:ext uri="{FF2B5EF4-FFF2-40B4-BE49-F238E27FC236}">
                <a16:creationId xmlns:a16="http://schemas.microsoft.com/office/drawing/2014/main" id="{A63A0284-E822-478F-B59F-D1B2D6E93B3D}"/>
              </a:ext>
            </a:extLst>
          </p:cNvPr>
          <p:cNvSpPr txBox="1"/>
          <p:nvPr/>
        </p:nvSpPr>
        <p:spPr>
          <a:xfrm>
            <a:off x="1691763" y="212651"/>
            <a:ext cx="7168712" cy="1569660"/>
          </a:xfrm>
          <a:prstGeom prst="rect">
            <a:avLst/>
          </a:prstGeom>
          <a:noFill/>
        </p:spPr>
        <p:txBody>
          <a:bodyPr wrap="square" rtlCol="0">
            <a:spAutoFit/>
          </a:bodyPr>
          <a:lstStyle/>
          <a:p>
            <a:r>
              <a:rPr lang="en-US" sz="3200" dirty="0">
                <a:solidFill>
                  <a:srgbClr val="C00000"/>
                </a:solidFill>
              </a:rPr>
              <a:t>Potential Safety Issue Affecting Women Living with HIV Using Dolutegravir at the Time of Conception</a:t>
            </a:r>
          </a:p>
        </p:txBody>
      </p:sp>
      <p:sp>
        <p:nvSpPr>
          <p:cNvPr id="9" name="Rectangle 8">
            <a:extLst>
              <a:ext uri="{FF2B5EF4-FFF2-40B4-BE49-F238E27FC236}">
                <a16:creationId xmlns:a16="http://schemas.microsoft.com/office/drawing/2014/main" id="{92843F22-D241-4921-83BB-EE0E0C6F206D}"/>
              </a:ext>
            </a:extLst>
          </p:cNvPr>
          <p:cNvSpPr/>
          <p:nvPr/>
        </p:nvSpPr>
        <p:spPr>
          <a:xfrm>
            <a:off x="4690547" y="2096516"/>
            <a:ext cx="4362615" cy="4401205"/>
          </a:xfrm>
          <a:prstGeom prst="rect">
            <a:avLst/>
          </a:prstGeom>
          <a:solidFill>
            <a:schemeClr val="accent1">
              <a:lumMod val="20000"/>
              <a:lumOff val="80000"/>
            </a:schemeClr>
          </a:solidFill>
        </p:spPr>
        <p:txBody>
          <a:bodyPr wrap="square">
            <a:spAutoFit/>
          </a:bodyPr>
          <a:lstStyle/>
          <a:p>
            <a:r>
              <a:rPr lang="en-US" sz="2000" dirty="0">
                <a:solidFill>
                  <a:srgbClr val="000000"/>
                </a:solidFill>
                <a:latin typeface="Verdana" panose="020B0604030504040204" pitchFamily="34" charset="0"/>
              </a:rPr>
              <a:t>……it's been clear ever since suppressive ART during pregnancy became standard of care that we could eliminate the risk of HIV transmission to the newborn.</a:t>
            </a:r>
          </a:p>
          <a:p>
            <a:endParaRPr lang="en-U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But with that staggering success comes a responsibility, to determine the safest treatment for the uninfected baby. </a:t>
            </a:r>
          </a:p>
          <a:p>
            <a:endParaRPr lang="en-US" sz="2000" dirty="0">
              <a:solidFill>
                <a:srgbClr val="000000"/>
              </a:solidFill>
              <a:latin typeface="Verdana" panose="020B0604030504040204" pitchFamily="34" charset="0"/>
            </a:endParaRPr>
          </a:p>
          <a:p>
            <a:r>
              <a:rPr lang="en-US" sz="2000" dirty="0">
                <a:solidFill>
                  <a:srgbClr val="000000"/>
                </a:solidFill>
                <a:latin typeface="Verdana" panose="020B0604030504040204" pitchFamily="34" charset="0"/>
              </a:rPr>
              <a:t>Dr. Paul Sax</a:t>
            </a:r>
          </a:p>
          <a:p>
            <a:r>
              <a:rPr lang="en-US" sz="2000" dirty="0">
                <a:solidFill>
                  <a:srgbClr val="000000"/>
                </a:solidFill>
                <a:latin typeface="Verdana" panose="020B0604030504040204" pitchFamily="34" charset="0"/>
              </a:rPr>
              <a:t>NEJM Journal Watch</a:t>
            </a:r>
          </a:p>
        </p:txBody>
      </p:sp>
    </p:spTree>
    <p:extLst>
      <p:ext uri="{BB962C8B-B14F-4D97-AF65-F5344CB8AC3E}">
        <p14:creationId xmlns:p14="http://schemas.microsoft.com/office/powerpoint/2010/main" val="1794011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91AC8-E887-4CEF-BB95-30175BBE174C}"/>
              </a:ext>
            </a:extLst>
          </p:cNvPr>
          <p:cNvSpPr/>
          <p:nvPr/>
        </p:nvSpPr>
        <p:spPr>
          <a:xfrm>
            <a:off x="1691763" y="1782311"/>
            <a:ext cx="7168712" cy="2677656"/>
          </a:xfrm>
          <a:prstGeom prst="rect">
            <a:avLst/>
          </a:prstGeom>
        </p:spPr>
        <p:txBody>
          <a:bodyPr wrap="square">
            <a:spAutoFit/>
          </a:bodyPr>
          <a:lstStyle/>
          <a:p>
            <a:r>
              <a:rPr lang="en-US" sz="2100" dirty="0"/>
              <a:t>An NIH-funded birth outcomes surveillance study conducted in Botswana, which includes 45% of births in the country, has identified an early potential safety signal related to a possible elevated risk of neural tube defects in 426 women receiving DTG at the time of conception compared to more than 11,000 women receiving non-dolutegravir antiretroviral treatment at the time of conception and more than 66,000 HIV-uninfected women.</a:t>
            </a:r>
          </a:p>
        </p:txBody>
      </p:sp>
      <p:pic>
        <p:nvPicPr>
          <p:cNvPr id="4" name="Picture 3">
            <a:extLst>
              <a:ext uri="{FF2B5EF4-FFF2-40B4-BE49-F238E27FC236}">
                <a16:creationId xmlns:a16="http://schemas.microsoft.com/office/drawing/2014/main" id="{1B13AC73-588B-444D-A91B-8B3D62B6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 y="62854"/>
            <a:ext cx="1453843" cy="1291839"/>
          </a:xfrm>
          <a:prstGeom prst="rect">
            <a:avLst/>
          </a:prstGeom>
        </p:spPr>
      </p:pic>
      <p:sp>
        <p:nvSpPr>
          <p:cNvPr id="6" name="Rectangle 5">
            <a:extLst>
              <a:ext uri="{FF2B5EF4-FFF2-40B4-BE49-F238E27FC236}">
                <a16:creationId xmlns:a16="http://schemas.microsoft.com/office/drawing/2014/main" id="{3949D8EB-64F1-4B8B-A820-7D1B72687F49}"/>
              </a:ext>
            </a:extLst>
          </p:cNvPr>
          <p:cNvSpPr/>
          <p:nvPr/>
        </p:nvSpPr>
        <p:spPr>
          <a:xfrm>
            <a:off x="61091" y="4004730"/>
            <a:ext cx="4234461" cy="2800767"/>
          </a:xfrm>
          <a:prstGeom prst="rect">
            <a:avLst/>
          </a:prstGeom>
          <a:solidFill>
            <a:schemeClr val="accent6">
              <a:lumMod val="20000"/>
              <a:lumOff val="80000"/>
            </a:schemeClr>
          </a:solidFill>
        </p:spPr>
        <p:txBody>
          <a:bodyPr wrap="square">
            <a:spAutoFit/>
          </a:bodyPr>
          <a:lstStyle/>
          <a:p>
            <a:r>
              <a:rPr lang="en-US" sz="2200" dirty="0">
                <a:solidFill>
                  <a:schemeClr val="bg2">
                    <a:lumMod val="75000"/>
                  </a:schemeClr>
                </a:solidFill>
                <a:latin typeface="Shaker2Lancet-Regular"/>
              </a:rPr>
              <a:t>Botswana study highlights the importance of pregnancy safety research. Systematic birth surveillance, both of livebirths and stillbirths, with sufficient power and appropriate comparator groups needs to be put in place before a new drug is rolled out.</a:t>
            </a:r>
            <a:endParaRPr lang="en-US" sz="2200" dirty="0">
              <a:solidFill>
                <a:schemeClr val="bg2">
                  <a:lumMod val="75000"/>
                </a:schemeClr>
              </a:solidFill>
            </a:endParaRPr>
          </a:p>
        </p:txBody>
      </p:sp>
      <p:sp>
        <p:nvSpPr>
          <p:cNvPr id="7" name="Rectangle 6">
            <a:extLst>
              <a:ext uri="{FF2B5EF4-FFF2-40B4-BE49-F238E27FC236}">
                <a16:creationId xmlns:a16="http://schemas.microsoft.com/office/drawing/2014/main" id="{79DAAE29-39B4-4035-955F-484DB2F27F39}"/>
              </a:ext>
            </a:extLst>
          </p:cNvPr>
          <p:cNvSpPr/>
          <p:nvPr/>
        </p:nvSpPr>
        <p:spPr>
          <a:xfrm>
            <a:off x="61092" y="3210220"/>
            <a:ext cx="4234461" cy="830997"/>
          </a:xfrm>
          <a:prstGeom prst="rect">
            <a:avLst/>
          </a:prstGeom>
          <a:solidFill>
            <a:schemeClr val="accent6">
              <a:lumMod val="20000"/>
              <a:lumOff val="80000"/>
            </a:schemeClr>
          </a:solidFill>
        </p:spPr>
        <p:txBody>
          <a:bodyPr wrap="square">
            <a:spAutoFit/>
          </a:bodyPr>
          <a:lstStyle/>
          <a:p>
            <a:r>
              <a:rPr lang="en-US" sz="2400" b="1" dirty="0">
                <a:solidFill>
                  <a:schemeClr val="bg2">
                    <a:lumMod val="75000"/>
                  </a:schemeClr>
                </a:solidFill>
                <a:latin typeface="Shaker2Lancet-Bold"/>
              </a:rPr>
              <a:t>Dolutegravir for HIV: a lesson </a:t>
            </a:r>
          </a:p>
          <a:p>
            <a:r>
              <a:rPr lang="en-US" sz="2400" b="1" dirty="0">
                <a:solidFill>
                  <a:schemeClr val="bg2">
                    <a:lumMod val="75000"/>
                  </a:schemeClr>
                </a:solidFill>
                <a:latin typeface="Shaker2Lancet-Bold"/>
              </a:rPr>
              <a:t>in pregnancy safety research</a:t>
            </a:r>
            <a:endParaRPr lang="en-US" sz="2400" dirty="0">
              <a:solidFill>
                <a:schemeClr val="bg2">
                  <a:lumMod val="75000"/>
                </a:schemeClr>
              </a:solidFill>
            </a:endParaRPr>
          </a:p>
        </p:txBody>
      </p:sp>
      <p:pic>
        <p:nvPicPr>
          <p:cNvPr id="8" name="Picture 7">
            <a:extLst>
              <a:ext uri="{FF2B5EF4-FFF2-40B4-BE49-F238E27FC236}">
                <a16:creationId xmlns:a16="http://schemas.microsoft.com/office/drawing/2014/main" id="{190C650B-A757-41B8-A6D5-4A12785BC084}"/>
              </a:ext>
            </a:extLst>
          </p:cNvPr>
          <p:cNvPicPr>
            <a:picLocks noChangeAspect="1"/>
          </p:cNvPicPr>
          <p:nvPr/>
        </p:nvPicPr>
        <p:blipFill rotWithShape="1">
          <a:blip r:embed="rId3">
            <a:extLst>
              <a:ext uri="{28A0092B-C50C-407E-A947-70E740481C1C}">
                <a14:useLocalDpi xmlns:a14="http://schemas.microsoft.com/office/drawing/2010/main" val="0"/>
              </a:ext>
            </a:extLst>
          </a:blip>
          <a:srcRect b="80569"/>
          <a:stretch/>
        </p:blipFill>
        <p:spPr>
          <a:xfrm>
            <a:off x="90838" y="2193834"/>
            <a:ext cx="4172816" cy="999423"/>
          </a:xfrm>
          <a:prstGeom prst="rect">
            <a:avLst/>
          </a:prstGeom>
        </p:spPr>
      </p:pic>
      <p:sp>
        <p:nvSpPr>
          <p:cNvPr id="10" name="TextBox 9">
            <a:extLst>
              <a:ext uri="{FF2B5EF4-FFF2-40B4-BE49-F238E27FC236}">
                <a16:creationId xmlns:a16="http://schemas.microsoft.com/office/drawing/2014/main" id="{29DC6D98-6F83-4D4D-8BB2-D8EA0F11F3B1}"/>
              </a:ext>
            </a:extLst>
          </p:cNvPr>
          <p:cNvSpPr txBox="1"/>
          <p:nvPr/>
        </p:nvSpPr>
        <p:spPr>
          <a:xfrm>
            <a:off x="122737" y="1281847"/>
            <a:ext cx="1665312" cy="369332"/>
          </a:xfrm>
          <a:prstGeom prst="rect">
            <a:avLst/>
          </a:prstGeom>
          <a:noFill/>
        </p:spPr>
        <p:txBody>
          <a:bodyPr wrap="square" rtlCol="0">
            <a:spAutoFit/>
          </a:bodyPr>
          <a:lstStyle/>
          <a:p>
            <a:r>
              <a:rPr lang="en-US" dirty="0"/>
              <a:t>18 May 2018</a:t>
            </a:r>
          </a:p>
        </p:txBody>
      </p:sp>
      <p:sp>
        <p:nvSpPr>
          <p:cNvPr id="11" name="TextBox 10">
            <a:extLst>
              <a:ext uri="{FF2B5EF4-FFF2-40B4-BE49-F238E27FC236}">
                <a16:creationId xmlns:a16="http://schemas.microsoft.com/office/drawing/2014/main" id="{A63A0284-E822-478F-B59F-D1B2D6E93B3D}"/>
              </a:ext>
            </a:extLst>
          </p:cNvPr>
          <p:cNvSpPr txBox="1"/>
          <p:nvPr/>
        </p:nvSpPr>
        <p:spPr>
          <a:xfrm>
            <a:off x="1691763" y="212651"/>
            <a:ext cx="7168712" cy="1569660"/>
          </a:xfrm>
          <a:prstGeom prst="rect">
            <a:avLst/>
          </a:prstGeom>
          <a:noFill/>
        </p:spPr>
        <p:txBody>
          <a:bodyPr wrap="square" rtlCol="0">
            <a:spAutoFit/>
          </a:bodyPr>
          <a:lstStyle/>
          <a:p>
            <a:r>
              <a:rPr lang="en-US" sz="3200" dirty="0">
                <a:solidFill>
                  <a:srgbClr val="C00000"/>
                </a:solidFill>
              </a:rPr>
              <a:t>Potential Safety Issue Affecting Women Living with HIV Using Dolutegravir at the Time of Conception</a:t>
            </a:r>
          </a:p>
        </p:txBody>
      </p:sp>
      <p:sp>
        <p:nvSpPr>
          <p:cNvPr id="9" name="Rectangle 8">
            <a:extLst>
              <a:ext uri="{FF2B5EF4-FFF2-40B4-BE49-F238E27FC236}">
                <a16:creationId xmlns:a16="http://schemas.microsoft.com/office/drawing/2014/main" id="{92843F22-D241-4921-83BB-EE0E0C6F206D}"/>
              </a:ext>
            </a:extLst>
          </p:cNvPr>
          <p:cNvSpPr/>
          <p:nvPr/>
        </p:nvSpPr>
        <p:spPr>
          <a:xfrm>
            <a:off x="4690547" y="2096516"/>
            <a:ext cx="4362615" cy="4401205"/>
          </a:xfrm>
          <a:prstGeom prst="rect">
            <a:avLst/>
          </a:prstGeom>
          <a:solidFill>
            <a:schemeClr val="accent1">
              <a:lumMod val="20000"/>
              <a:lumOff val="80000"/>
            </a:schemeClr>
          </a:solidFill>
        </p:spPr>
        <p:txBody>
          <a:bodyPr wrap="square">
            <a:spAutoFit/>
          </a:bodyPr>
          <a:lstStyle/>
          <a:p>
            <a:r>
              <a:rPr lang="en-US" sz="2000" dirty="0">
                <a:solidFill>
                  <a:schemeClr val="bg2">
                    <a:lumMod val="75000"/>
                  </a:schemeClr>
                </a:solidFill>
                <a:latin typeface="Verdana" panose="020B0604030504040204" pitchFamily="34" charset="0"/>
              </a:rPr>
              <a:t>……it's been clear ever since suppressive ART during pregnancy became standard of care that we could eliminate the risk of HIV transmission to the newborn.</a:t>
            </a:r>
          </a:p>
          <a:p>
            <a:endParaRPr lang="en-US" sz="2000" dirty="0">
              <a:solidFill>
                <a:schemeClr val="bg2">
                  <a:lumMod val="75000"/>
                </a:schemeClr>
              </a:solidFill>
              <a:latin typeface="Verdana" panose="020B0604030504040204" pitchFamily="34" charset="0"/>
            </a:endParaRPr>
          </a:p>
          <a:p>
            <a:r>
              <a:rPr lang="en-US" sz="2000" dirty="0">
                <a:solidFill>
                  <a:schemeClr val="bg2">
                    <a:lumMod val="75000"/>
                  </a:schemeClr>
                </a:solidFill>
                <a:latin typeface="Verdana" panose="020B0604030504040204" pitchFamily="34" charset="0"/>
              </a:rPr>
              <a:t>But with that staggering success comes a responsibility, to determine the safest treatment for the uninfected baby. </a:t>
            </a:r>
          </a:p>
          <a:p>
            <a:endParaRPr lang="en-US" sz="2000" dirty="0">
              <a:solidFill>
                <a:schemeClr val="bg2">
                  <a:lumMod val="75000"/>
                </a:schemeClr>
              </a:solidFill>
              <a:latin typeface="Verdana" panose="020B0604030504040204" pitchFamily="34" charset="0"/>
            </a:endParaRPr>
          </a:p>
          <a:p>
            <a:r>
              <a:rPr lang="en-US" sz="2000" dirty="0">
                <a:solidFill>
                  <a:schemeClr val="bg2">
                    <a:lumMod val="75000"/>
                  </a:schemeClr>
                </a:solidFill>
                <a:latin typeface="Verdana" panose="020B0604030504040204" pitchFamily="34" charset="0"/>
              </a:rPr>
              <a:t>Dr. Paul Sax</a:t>
            </a:r>
          </a:p>
          <a:p>
            <a:r>
              <a:rPr lang="en-US" sz="2000" dirty="0">
                <a:solidFill>
                  <a:schemeClr val="bg2">
                    <a:lumMod val="75000"/>
                  </a:schemeClr>
                </a:solidFill>
                <a:latin typeface="Verdana" panose="020B0604030504040204" pitchFamily="34" charset="0"/>
              </a:rPr>
              <a:t>NEJM Journal Watch</a:t>
            </a:r>
          </a:p>
        </p:txBody>
      </p:sp>
      <p:sp>
        <p:nvSpPr>
          <p:cNvPr id="12" name="TextBox 11">
            <a:extLst>
              <a:ext uri="{FF2B5EF4-FFF2-40B4-BE49-F238E27FC236}">
                <a16:creationId xmlns:a16="http://schemas.microsoft.com/office/drawing/2014/main" id="{2D2E4124-4282-4E4D-9F52-1DF7C854AF53}"/>
              </a:ext>
            </a:extLst>
          </p:cNvPr>
          <p:cNvSpPr txBox="1"/>
          <p:nvPr/>
        </p:nvSpPr>
        <p:spPr>
          <a:xfrm>
            <a:off x="1691763" y="1885083"/>
            <a:ext cx="6611672" cy="3046988"/>
          </a:xfrm>
          <a:prstGeom prst="rect">
            <a:avLst/>
          </a:prstGeom>
          <a:solidFill>
            <a:schemeClr val="accent4">
              <a:lumMod val="20000"/>
              <a:lumOff val="80000"/>
            </a:schemeClr>
          </a:solidFill>
        </p:spPr>
        <p:txBody>
          <a:bodyPr wrap="square" rtlCol="0">
            <a:spAutoFit/>
          </a:bodyPr>
          <a:lstStyle/>
          <a:p>
            <a:r>
              <a:rPr lang="en-US" sz="2400" dirty="0"/>
              <a:t>….although the benefits of treatment are clear, the crucial need for pharmacovigilance to assess for potential adverse effects of new agents, particularly on pregnancy outcome, birth defects, and exposed infants, has been relatively neglected. </a:t>
            </a:r>
          </a:p>
          <a:p>
            <a:endParaRPr lang="en-US" sz="2400" dirty="0"/>
          </a:p>
          <a:p>
            <a:r>
              <a:rPr lang="en-US" sz="2400" dirty="0"/>
              <a:t>Dr. Lynne Mofenson</a:t>
            </a:r>
          </a:p>
          <a:p>
            <a:r>
              <a:rPr lang="en-US" sz="2400" dirty="0"/>
              <a:t>Lancet Global Health</a:t>
            </a:r>
          </a:p>
        </p:txBody>
      </p:sp>
    </p:spTree>
    <p:extLst>
      <p:ext uri="{BB962C8B-B14F-4D97-AF65-F5344CB8AC3E}">
        <p14:creationId xmlns:p14="http://schemas.microsoft.com/office/powerpoint/2010/main" val="34395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00C-31F1-4626-BA65-6E876B5355FC}"/>
              </a:ext>
            </a:extLst>
          </p:cNvPr>
          <p:cNvSpPr>
            <a:spLocks noGrp="1"/>
          </p:cNvSpPr>
          <p:nvPr>
            <p:ph type="title"/>
          </p:nvPr>
        </p:nvSpPr>
        <p:spPr>
          <a:xfrm>
            <a:off x="163286" y="0"/>
            <a:ext cx="7886700" cy="1325563"/>
          </a:xfrm>
        </p:spPr>
        <p:txBody>
          <a:bodyPr/>
          <a:lstStyle/>
          <a:p>
            <a:r>
              <a:rPr lang="en-US" b="1" dirty="0">
                <a:solidFill>
                  <a:schemeClr val="tx2"/>
                </a:solidFill>
              </a:rPr>
              <a:t>Presentation Scope</a:t>
            </a:r>
          </a:p>
        </p:txBody>
      </p:sp>
      <p:sp>
        <p:nvSpPr>
          <p:cNvPr id="3" name="Content Placeholder 2">
            <a:extLst>
              <a:ext uri="{FF2B5EF4-FFF2-40B4-BE49-F238E27FC236}">
                <a16:creationId xmlns:a16="http://schemas.microsoft.com/office/drawing/2014/main" id="{FC574849-9637-4DA4-B1F4-42D8A03ACC6B}"/>
              </a:ext>
            </a:extLst>
          </p:cNvPr>
          <p:cNvSpPr>
            <a:spLocks noGrp="1"/>
          </p:cNvSpPr>
          <p:nvPr>
            <p:ph idx="1"/>
          </p:nvPr>
        </p:nvSpPr>
        <p:spPr>
          <a:xfrm>
            <a:off x="195940" y="1320571"/>
            <a:ext cx="8763000" cy="4943476"/>
          </a:xfrm>
        </p:spPr>
        <p:txBody>
          <a:bodyPr>
            <a:normAutofit/>
          </a:bodyPr>
          <a:lstStyle/>
          <a:p>
            <a:r>
              <a:rPr lang="en-US" sz="3200" dirty="0"/>
              <a:t>Review the contextual nature of “exposure” among HIV-exposed uninfected children</a:t>
            </a:r>
          </a:p>
          <a:p>
            <a:pPr marL="0" indent="0">
              <a:buNone/>
            </a:pPr>
            <a:endParaRPr lang="en-US" sz="2000" dirty="0"/>
          </a:p>
          <a:p>
            <a:r>
              <a:rPr lang="en-US" sz="3200" dirty="0"/>
              <a:t>Review UNAIDS 2018 HEU child and adolescent population estimates</a:t>
            </a:r>
          </a:p>
          <a:p>
            <a:pPr marL="0" indent="0">
              <a:buNone/>
            </a:pPr>
            <a:endParaRPr lang="en-US" sz="2000" dirty="0"/>
          </a:p>
          <a:p>
            <a:r>
              <a:rPr lang="en-US" sz="3200" dirty="0"/>
              <a:t>Review challenges in HEU child research</a:t>
            </a:r>
          </a:p>
          <a:p>
            <a:pPr marL="0" indent="0">
              <a:buNone/>
            </a:pPr>
            <a:endParaRPr lang="en-US" sz="2000" dirty="0"/>
          </a:p>
          <a:p>
            <a:pPr marL="457200" lvl="1" indent="0">
              <a:buNone/>
            </a:pPr>
            <a:endParaRPr lang="en-US" sz="2300" dirty="0"/>
          </a:p>
        </p:txBody>
      </p:sp>
      <p:cxnSp>
        <p:nvCxnSpPr>
          <p:cNvPr id="7" name="Straight Connector 6">
            <a:extLst>
              <a:ext uri="{FF2B5EF4-FFF2-40B4-BE49-F238E27FC236}">
                <a16:creationId xmlns:a16="http://schemas.microsoft.com/office/drawing/2014/main" id="{2C44DA27-4768-41C5-8679-9B4294E24C7D}"/>
              </a:ext>
            </a:extLst>
          </p:cNvPr>
          <p:cNvCxnSpPr>
            <a:cxnSpLocks/>
          </p:cNvCxnSpPr>
          <p:nvPr/>
        </p:nvCxnSpPr>
        <p:spPr>
          <a:xfrm>
            <a:off x="163286" y="1123784"/>
            <a:ext cx="878477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76F898-4B98-48CD-9D8E-FB2DD2322512}"/>
              </a:ext>
            </a:extLst>
          </p:cNvPr>
          <p:cNvCxnSpPr>
            <a:cxnSpLocks/>
          </p:cNvCxnSpPr>
          <p:nvPr/>
        </p:nvCxnSpPr>
        <p:spPr>
          <a:xfrm>
            <a:off x="163286" y="1047584"/>
            <a:ext cx="878477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17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733F5-6C54-45F3-9B50-6BDF3D2B6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6" y="435428"/>
            <a:ext cx="8131628" cy="6128657"/>
          </a:xfrm>
          <a:prstGeom prst="rect">
            <a:avLst/>
          </a:prstGeom>
        </p:spPr>
      </p:pic>
    </p:spTree>
    <p:extLst>
      <p:ext uri="{BB962C8B-B14F-4D97-AF65-F5344CB8AC3E}">
        <p14:creationId xmlns:p14="http://schemas.microsoft.com/office/powerpoint/2010/main" val="81283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55D43-3AD2-4D96-987D-11EB053E4E87}"/>
              </a:ext>
            </a:extLst>
          </p:cNvPr>
          <p:cNvSpPr>
            <a:spLocks noGrp="1"/>
          </p:cNvSpPr>
          <p:nvPr>
            <p:ph type="title"/>
          </p:nvPr>
        </p:nvSpPr>
        <p:spPr>
          <a:xfrm>
            <a:off x="349662" y="100743"/>
            <a:ext cx="8194716" cy="994172"/>
          </a:xfrm>
        </p:spPr>
        <p:txBody>
          <a:bodyPr>
            <a:normAutofit fontScale="90000"/>
          </a:bodyPr>
          <a:lstStyle/>
          <a:p>
            <a:r>
              <a:rPr lang="en-US" sz="3800" b="1" dirty="0">
                <a:solidFill>
                  <a:schemeClr val="accent1">
                    <a:lumMod val="50000"/>
                  </a:schemeClr>
                </a:solidFill>
              </a:rPr>
              <a:t>Start Free, Stay Free, AIDS Free – </a:t>
            </a:r>
            <a:br>
              <a:rPr lang="en-US" sz="3800" b="1" dirty="0">
                <a:solidFill>
                  <a:schemeClr val="accent1">
                    <a:lumMod val="50000"/>
                  </a:schemeClr>
                </a:solidFill>
              </a:rPr>
            </a:br>
            <a:r>
              <a:rPr lang="en-US" sz="3800" b="1" dirty="0">
                <a:solidFill>
                  <a:schemeClr val="accent1">
                    <a:lumMod val="50000"/>
                  </a:schemeClr>
                </a:solidFill>
              </a:rPr>
              <a:t>Bridging the Gap</a:t>
            </a:r>
          </a:p>
        </p:txBody>
      </p:sp>
      <p:pic>
        <p:nvPicPr>
          <p:cNvPr id="6" name="Picture 5">
            <a:extLst>
              <a:ext uri="{FF2B5EF4-FFF2-40B4-BE49-F238E27FC236}">
                <a16:creationId xmlns:a16="http://schemas.microsoft.com/office/drawing/2014/main" id="{A680098A-1861-4A93-8D52-AC4CA9579476}"/>
              </a:ext>
            </a:extLst>
          </p:cNvPr>
          <p:cNvPicPr>
            <a:picLocks noChangeAspect="1"/>
          </p:cNvPicPr>
          <p:nvPr/>
        </p:nvPicPr>
        <p:blipFill rotWithShape="1">
          <a:blip r:embed="rId3">
            <a:extLst>
              <a:ext uri="{28A0092B-C50C-407E-A947-70E740481C1C}">
                <a14:useLocalDpi xmlns:a14="http://schemas.microsoft.com/office/drawing/2010/main" val="0"/>
              </a:ext>
            </a:extLst>
          </a:blip>
          <a:srcRect l="33666" r="34819" b="14632"/>
          <a:stretch/>
        </p:blipFill>
        <p:spPr>
          <a:xfrm>
            <a:off x="34145" y="1297724"/>
            <a:ext cx="1095500" cy="2147950"/>
          </a:xfrm>
          <a:prstGeom prst="rect">
            <a:avLst/>
          </a:prstGeom>
        </p:spPr>
      </p:pic>
      <p:pic>
        <p:nvPicPr>
          <p:cNvPr id="8" name="Picture 7">
            <a:extLst>
              <a:ext uri="{FF2B5EF4-FFF2-40B4-BE49-F238E27FC236}">
                <a16:creationId xmlns:a16="http://schemas.microsoft.com/office/drawing/2014/main" id="{50EECE24-7BC3-499C-9F94-3E3278E4AADE}"/>
              </a:ext>
            </a:extLst>
          </p:cNvPr>
          <p:cNvPicPr>
            <a:picLocks noChangeAspect="1"/>
          </p:cNvPicPr>
          <p:nvPr/>
        </p:nvPicPr>
        <p:blipFill rotWithShape="1">
          <a:blip r:embed="rId4">
            <a:extLst>
              <a:ext uri="{28A0092B-C50C-407E-A947-70E740481C1C}">
                <a14:useLocalDpi xmlns:a14="http://schemas.microsoft.com/office/drawing/2010/main" val="0"/>
              </a:ext>
            </a:extLst>
          </a:blip>
          <a:srcRect l="14964" r="15426" b="13940"/>
          <a:stretch/>
        </p:blipFill>
        <p:spPr>
          <a:xfrm>
            <a:off x="1271680" y="1515285"/>
            <a:ext cx="1205345" cy="1411511"/>
          </a:xfrm>
          <a:prstGeom prst="rect">
            <a:avLst/>
          </a:prstGeom>
        </p:spPr>
      </p:pic>
      <p:cxnSp>
        <p:nvCxnSpPr>
          <p:cNvPr id="3" name="Straight Connector 2">
            <a:extLst>
              <a:ext uri="{FF2B5EF4-FFF2-40B4-BE49-F238E27FC236}">
                <a16:creationId xmlns:a16="http://schemas.microsoft.com/office/drawing/2014/main" id="{0F58F74A-AA8E-44EF-9F37-3B63B5F690AF}"/>
              </a:ext>
            </a:extLst>
          </p:cNvPr>
          <p:cNvCxnSpPr/>
          <p:nvPr/>
        </p:nvCxnSpPr>
        <p:spPr>
          <a:xfrm>
            <a:off x="349662" y="1183258"/>
            <a:ext cx="83298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D0F48F-9EA7-4F7A-A8E3-3320721E2426}"/>
              </a:ext>
            </a:extLst>
          </p:cNvPr>
          <p:cNvCxnSpPr>
            <a:cxnSpLocks/>
          </p:cNvCxnSpPr>
          <p:nvPr/>
        </p:nvCxnSpPr>
        <p:spPr>
          <a:xfrm>
            <a:off x="349662" y="1240491"/>
            <a:ext cx="832988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548C19-D639-43D9-AA63-46A894AF5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043" y="4904256"/>
            <a:ext cx="1960957" cy="1540971"/>
          </a:xfrm>
          <a:prstGeom prst="rect">
            <a:avLst/>
          </a:prstGeom>
        </p:spPr>
      </p:pic>
      <p:pic>
        <p:nvPicPr>
          <p:cNvPr id="10" name="Picture 9">
            <a:extLst>
              <a:ext uri="{FF2B5EF4-FFF2-40B4-BE49-F238E27FC236}">
                <a16:creationId xmlns:a16="http://schemas.microsoft.com/office/drawing/2014/main" id="{6447FECB-C3CB-4E72-BDFD-707F4E056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473" y="1906554"/>
            <a:ext cx="1765005" cy="1183257"/>
          </a:xfrm>
          <a:prstGeom prst="rect">
            <a:avLst/>
          </a:prstGeom>
        </p:spPr>
      </p:pic>
      <p:pic>
        <p:nvPicPr>
          <p:cNvPr id="15" name="Picture 14">
            <a:extLst>
              <a:ext uri="{FF2B5EF4-FFF2-40B4-BE49-F238E27FC236}">
                <a16:creationId xmlns:a16="http://schemas.microsoft.com/office/drawing/2014/main" id="{27A963BC-7A9F-4B49-B3FF-E15A64F43739}"/>
              </a:ext>
            </a:extLst>
          </p:cNvPr>
          <p:cNvPicPr>
            <a:picLocks noChangeAspect="1"/>
          </p:cNvPicPr>
          <p:nvPr/>
        </p:nvPicPr>
        <p:blipFill rotWithShape="1">
          <a:blip r:embed="rId3">
            <a:extLst>
              <a:ext uri="{28A0092B-C50C-407E-A947-70E740481C1C}">
                <a14:useLocalDpi xmlns:a14="http://schemas.microsoft.com/office/drawing/2010/main" val="0"/>
              </a:ext>
            </a:extLst>
          </a:blip>
          <a:srcRect l="33666" r="34819" b="14632"/>
          <a:stretch/>
        </p:blipFill>
        <p:spPr>
          <a:xfrm>
            <a:off x="6718468" y="3800946"/>
            <a:ext cx="1095500" cy="1465210"/>
          </a:xfrm>
          <a:prstGeom prst="rect">
            <a:avLst/>
          </a:prstGeom>
        </p:spPr>
      </p:pic>
      <p:pic>
        <p:nvPicPr>
          <p:cNvPr id="12" name="Picture 11">
            <a:extLst>
              <a:ext uri="{FF2B5EF4-FFF2-40B4-BE49-F238E27FC236}">
                <a16:creationId xmlns:a16="http://schemas.microsoft.com/office/drawing/2014/main" id="{521F350E-DE16-4F9F-BEE1-DCDCE6EAB9C1}"/>
              </a:ext>
            </a:extLst>
          </p:cNvPr>
          <p:cNvPicPr>
            <a:picLocks noChangeAspect="1"/>
          </p:cNvPicPr>
          <p:nvPr/>
        </p:nvPicPr>
        <p:blipFill rotWithShape="1">
          <a:blip r:embed="rId7">
            <a:extLst>
              <a:ext uri="{28A0092B-C50C-407E-A947-70E740481C1C}">
                <a14:useLocalDpi xmlns:a14="http://schemas.microsoft.com/office/drawing/2010/main" val="0"/>
              </a:ext>
            </a:extLst>
          </a:blip>
          <a:srcRect b="13333"/>
          <a:stretch/>
        </p:blipFill>
        <p:spPr>
          <a:xfrm>
            <a:off x="4230478" y="1639093"/>
            <a:ext cx="1915921" cy="1465211"/>
          </a:xfrm>
          <a:prstGeom prst="rect">
            <a:avLst/>
          </a:prstGeom>
        </p:spPr>
      </p:pic>
      <p:grpSp>
        <p:nvGrpSpPr>
          <p:cNvPr id="2" name="Group 1">
            <a:extLst>
              <a:ext uri="{FF2B5EF4-FFF2-40B4-BE49-F238E27FC236}">
                <a16:creationId xmlns:a16="http://schemas.microsoft.com/office/drawing/2014/main" id="{F6909720-C751-41D1-9349-8EA0709E9170}"/>
              </a:ext>
            </a:extLst>
          </p:cNvPr>
          <p:cNvGrpSpPr/>
          <p:nvPr/>
        </p:nvGrpSpPr>
        <p:grpSpPr>
          <a:xfrm>
            <a:off x="6294348" y="1715925"/>
            <a:ext cx="1974701" cy="1956907"/>
            <a:chOff x="6294348" y="1715925"/>
            <a:chExt cx="1974701" cy="1956907"/>
          </a:xfrm>
        </p:grpSpPr>
        <p:pic>
          <p:nvPicPr>
            <p:cNvPr id="19" name="Picture 18">
              <a:extLst>
                <a:ext uri="{FF2B5EF4-FFF2-40B4-BE49-F238E27FC236}">
                  <a16:creationId xmlns:a16="http://schemas.microsoft.com/office/drawing/2014/main" id="{D017FC94-AD5A-4F1F-8DB0-EB5E08D88DDE}"/>
                </a:ext>
              </a:extLst>
            </p:cNvPr>
            <p:cNvPicPr>
              <a:picLocks noChangeAspect="1"/>
            </p:cNvPicPr>
            <p:nvPr/>
          </p:nvPicPr>
          <p:blipFill rotWithShape="1">
            <a:blip r:embed="rId8">
              <a:extLst>
                <a:ext uri="{28A0092B-C50C-407E-A947-70E740481C1C}">
                  <a14:useLocalDpi xmlns:a14="http://schemas.microsoft.com/office/drawing/2010/main" val="0"/>
                </a:ext>
              </a:extLst>
            </a:blip>
            <a:srcRect l="30931" t="5892" r="29566" b="21550"/>
            <a:stretch/>
          </p:blipFill>
          <p:spPr>
            <a:xfrm>
              <a:off x="6294348" y="1715925"/>
              <a:ext cx="857373" cy="1956907"/>
            </a:xfrm>
            <a:prstGeom prst="rect">
              <a:avLst/>
            </a:prstGeom>
          </p:spPr>
        </p:pic>
        <p:pic>
          <p:nvPicPr>
            <p:cNvPr id="21" name="Picture 20">
              <a:extLst>
                <a:ext uri="{FF2B5EF4-FFF2-40B4-BE49-F238E27FC236}">
                  <a16:creationId xmlns:a16="http://schemas.microsoft.com/office/drawing/2014/main" id="{D0454EC5-A8A1-48AC-BF95-19FBA0164725}"/>
                </a:ext>
              </a:extLst>
            </p:cNvPr>
            <p:cNvPicPr>
              <a:picLocks noChangeAspect="1"/>
            </p:cNvPicPr>
            <p:nvPr/>
          </p:nvPicPr>
          <p:blipFill rotWithShape="1">
            <a:blip r:embed="rId9">
              <a:extLst>
                <a:ext uri="{28A0092B-C50C-407E-A947-70E740481C1C}">
                  <a14:useLocalDpi xmlns:a14="http://schemas.microsoft.com/office/drawing/2010/main" val="0"/>
                </a:ext>
              </a:extLst>
            </a:blip>
            <a:srcRect l="29225" r="21318" b="14883"/>
            <a:stretch/>
          </p:blipFill>
          <p:spPr>
            <a:xfrm>
              <a:off x="7014407" y="1844039"/>
              <a:ext cx="1254642" cy="1828793"/>
            </a:xfrm>
            <a:prstGeom prst="rect">
              <a:avLst/>
            </a:prstGeom>
          </p:spPr>
        </p:pic>
      </p:grpSp>
      <p:pic>
        <p:nvPicPr>
          <p:cNvPr id="23" name="Picture 22">
            <a:extLst>
              <a:ext uri="{FF2B5EF4-FFF2-40B4-BE49-F238E27FC236}">
                <a16:creationId xmlns:a16="http://schemas.microsoft.com/office/drawing/2014/main" id="{47A3E32D-8680-4A1F-9B38-1C80B7A25D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9645" y="3739667"/>
            <a:ext cx="3955312" cy="2581621"/>
          </a:xfrm>
          <a:prstGeom prst="rect">
            <a:avLst/>
          </a:prstGeom>
        </p:spPr>
      </p:pic>
    </p:spTree>
    <p:extLst>
      <p:ext uri="{BB962C8B-B14F-4D97-AF65-F5344CB8AC3E}">
        <p14:creationId xmlns:p14="http://schemas.microsoft.com/office/powerpoint/2010/main" val="178962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55D43-3AD2-4D96-987D-11EB053E4E87}"/>
              </a:ext>
            </a:extLst>
          </p:cNvPr>
          <p:cNvSpPr>
            <a:spLocks noGrp="1"/>
          </p:cNvSpPr>
          <p:nvPr>
            <p:ph type="title"/>
          </p:nvPr>
        </p:nvSpPr>
        <p:spPr>
          <a:xfrm>
            <a:off x="628650" y="269429"/>
            <a:ext cx="7886700" cy="1325563"/>
          </a:xfrm>
        </p:spPr>
        <p:txBody>
          <a:bodyPr/>
          <a:lstStyle/>
          <a:p>
            <a:r>
              <a:rPr lang="en-US" b="1">
                <a:solidFill>
                  <a:schemeClr val="accent1">
                    <a:lumMod val="50000"/>
                  </a:schemeClr>
                </a:solidFill>
              </a:rPr>
              <a:t>Contributors</a:t>
            </a:r>
            <a:endParaRPr lang="en-US" b="1" dirty="0">
              <a:solidFill>
                <a:schemeClr val="accent1">
                  <a:lumMod val="50000"/>
                </a:schemeClr>
              </a:solidFill>
            </a:endParaRPr>
          </a:p>
        </p:txBody>
      </p:sp>
      <p:sp>
        <p:nvSpPr>
          <p:cNvPr id="2" name="Content Placeholder 1">
            <a:extLst>
              <a:ext uri="{FF2B5EF4-FFF2-40B4-BE49-F238E27FC236}">
                <a16:creationId xmlns:a16="http://schemas.microsoft.com/office/drawing/2014/main" id="{6D401F42-E714-494E-B648-A7602473D8DC}"/>
              </a:ext>
            </a:extLst>
          </p:cNvPr>
          <p:cNvSpPr>
            <a:spLocks noGrp="1"/>
          </p:cNvSpPr>
          <p:nvPr>
            <p:ph idx="1"/>
          </p:nvPr>
        </p:nvSpPr>
        <p:spPr/>
        <p:txBody>
          <a:bodyPr/>
          <a:lstStyle/>
          <a:p>
            <a:r>
              <a:rPr lang="en-US" dirty="0"/>
              <a:t>Elaine Abrams</a:t>
            </a:r>
          </a:p>
          <a:p>
            <a:r>
              <a:rPr lang="en-US" dirty="0"/>
              <a:t>Landon Myer</a:t>
            </a:r>
          </a:p>
          <a:p>
            <a:r>
              <a:rPr lang="en-US" dirty="0"/>
              <a:t>Mary </a:t>
            </a:r>
            <a:r>
              <a:rPr lang="en-US" dirty="0" err="1"/>
              <a:t>Mahy</a:t>
            </a:r>
            <a:endParaRPr lang="en-US" dirty="0"/>
          </a:p>
          <a:p>
            <a:r>
              <a:rPr lang="en-US" dirty="0"/>
              <a:t>Lynne Mofenson</a:t>
            </a:r>
          </a:p>
          <a:p>
            <a:r>
              <a:rPr lang="en-US" dirty="0"/>
              <a:t>Amy Slogrove</a:t>
            </a:r>
          </a:p>
          <a:p>
            <a:r>
              <a:rPr lang="en-US" dirty="0"/>
              <a:t>George Seage III</a:t>
            </a:r>
          </a:p>
        </p:txBody>
      </p:sp>
      <p:cxnSp>
        <p:nvCxnSpPr>
          <p:cNvPr id="5" name="Straight Connector 4">
            <a:extLst>
              <a:ext uri="{FF2B5EF4-FFF2-40B4-BE49-F238E27FC236}">
                <a16:creationId xmlns:a16="http://schemas.microsoft.com/office/drawing/2014/main" id="{177E3DFA-F420-408D-9A3A-A30118ACB9B1}"/>
              </a:ext>
            </a:extLst>
          </p:cNvPr>
          <p:cNvCxnSpPr>
            <a:cxnSpLocks/>
          </p:cNvCxnSpPr>
          <p:nvPr/>
        </p:nvCxnSpPr>
        <p:spPr>
          <a:xfrm>
            <a:off x="349662" y="1240491"/>
            <a:ext cx="832988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2F2F78-9790-47AB-8A65-BE41A05E08EF}"/>
              </a:ext>
            </a:extLst>
          </p:cNvPr>
          <p:cNvCxnSpPr/>
          <p:nvPr/>
        </p:nvCxnSpPr>
        <p:spPr>
          <a:xfrm>
            <a:off x="349662" y="1183258"/>
            <a:ext cx="832988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4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55D43-3AD2-4D96-987D-11EB053E4E87}"/>
              </a:ext>
            </a:extLst>
          </p:cNvPr>
          <p:cNvSpPr>
            <a:spLocks noGrp="1"/>
          </p:cNvSpPr>
          <p:nvPr>
            <p:ph type="title"/>
          </p:nvPr>
        </p:nvSpPr>
        <p:spPr>
          <a:xfrm>
            <a:off x="349662" y="260238"/>
            <a:ext cx="8194716" cy="994172"/>
          </a:xfrm>
        </p:spPr>
        <p:txBody>
          <a:bodyPr>
            <a:normAutofit/>
          </a:bodyPr>
          <a:lstStyle/>
          <a:p>
            <a:r>
              <a:rPr lang="en-US" sz="3800" b="1" dirty="0">
                <a:solidFill>
                  <a:schemeClr val="accent1">
                    <a:lumMod val="50000"/>
                  </a:schemeClr>
                </a:solidFill>
              </a:rPr>
              <a:t>Variations in HIV and ARV Exposure Status</a:t>
            </a:r>
          </a:p>
        </p:txBody>
      </p:sp>
      <p:pic>
        <p:nvPicPr>
          <p:cNvPr id="6" name="Picture 5">
            <a:extLst>
              <a:ext uri="{FF2B5EF4-FFF2-40B4-BE49-F238E27FC236}">
                <a16:creationId xmlns:a16="http://schemas.microsoft.com/office/drawing/2014/main" id="{A680098A-1861-4A93-8D52-AC4CA9579476}"/>
              </a:ext>
            </a:extLst>
          </p:cNvPr>
          <p:cNvPicPr>
            <a:picLocks noChangeAspect="1"/>
          </p:cNvPicPr>
          <p:nvPr/>
        </p:nvPicPr>
        <p:blipFill rotWithShape="1">
          <a:blip r:embed="rId3">
            <a:extLst>
              <a:ext uri="{28A0092B-C50C-407E-A947-70E740481C1C}">
                <a14:useLocalDpi xmlns:a14="http://schemas.microsoft.com/office/drawing/2010/main" val="0"/>
              </a:ext>
            </a:extLst>
          </a:blip>
          <a:srcRect l="33666" r="34819" b="14632"/>
          <a:stretch/>
        </p:blipFill>
        <p:spPr>
          <a:xfrm>
            <a:off x="213756" y="1395434"/>
            <a:ext cx="1095500" cy="2147950"/>
          </a:xfrm>
          <a:prstGeom prst="rect">
            <a:avLst/>
          </a:prstGeom>
        </p:spPr>
      </p:pic>
      <p:pic>
        <p:nvPicPr>
          <p:cNvPr id="8" name="Picture 7">
            <a:extLst>
              <a:ext uri="{FF2B5EF4-FFF2-40B4-BE49-F238E27FC236}">
                <a16:creationId xmlns:a16="http://schemas.microsoft.com/office/drawing/2014/main" id="{50EECE24-7BC3-499C-9F94-3E3278E4AADE}"/>
              </a:ext>
            </a:extLst>
          </p:cNvPr>
          <p:cNvPicPr>
            <a:picLocks noChangeAspect="1"/>
          </p:cNvPicPr>
          <p:nvPr/>
        </p:nvPicPr>
        <p:blipFill rotWithShape="1">
          <a:blip r:embed="rId4">
            <a:extLst>
              <a:ext uri="{28A0092B-C50C-407E-A947-70E740481C1C}">
                <a14:useLocalDpi xmlns:a14="http://schemas.microsoft.com/office/drawing/2010/main" val="0"/>
              </a:ext>
            </a:extLst>
          </a:blip>
          <a:srcRect l="14964" r="15426" b="13940"/>
          <a:stretch/>
        </p:blipFill>
        <p:spPr>
          <a:xfrm>
            <a:off x="3969328" y="1872349"/>
            <a:ext cx="1205345" cy="1411511"/>
          </a:xfrm>
          <a:prstGeom prst="rect">
            <a:avLst/>
          </a:prstGeom>
        </p:spPr>
      </p:pic>
      <p:sp>
        <p:nvSpPr>
          <p:cNvPr id="13" name="Arrow: Right 12">
            <a:extLst>
              <a:ext uri="{FF2B5EF4-FFF2-40B4-BE49-F238E27FC236}">
                <a16:creationId xmlns:a16="http://schemas.microsoft.com/office/drawing/2014/main" id="{396C83AA-AEB5-4A32-9A35-2666E8BA649A}"/>
              </a:ext>
            </a:extLst>
          </p:cNvPr>
          <p:cNvSpPr/>
          <p:nvPr/>
        </p:nvSpPr>
        <p:spPr>
          <a:xfrm>
            <a:off x="685801" y="5044077"/>
            <a:ext cx="4603172" cy="769582"/>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t>Antriretroviral</a:t>
            </a:r>
            <a:r>
              <a:rPr lang="en-US" sz="3000" dirty="0"/>
              <a:t> Exposure</a:t>
            </a:r>
            <a:endParaRPr lang="en-US" sz="3000" i="1" dirty="0"/>
          </a:p>
        </p:txBody>
      </p:sp>
      <p:sp>
        <p:nvSpPr>
          <p:cNvPr id="14" name="Rectangle: Rounded Corners 13">
            <a:extLst>
              <a:ext uri="{FF2B5EF4-FFF2-40B4-BE49-F238E27FC236}">
                <a16:creationId xmlns:a16="http://schemas.microsoft.com/office/drawing/2014/main" id="{FE6DC42B-C946-4F2B-878A-8A36E42D6E60}"/>
              </a:ext>
            </a:extLst>
          </p:cNvPr>
          <p:cNvSpPr/>
          <p:nvPr/>
        </p:nvSpPr>
        <p:spPr>
          <a:xfrm>
            <a:off x="5557653" y="3248816"/>
            <a:ext cx="2173184" cy="1411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Varied timing and intensity of exposure to HIV viral particles </a:t>
            </a:r>
          </a:p>
        </p:txBody>
      </p:sp>
      <p:sp>
        <p:nvSpPr>
          <p:cNvPr id="16" name="Arrow: Right 15">
            <a:extLst>
              <a:ext uri="{FF2B5EF4-FFF2-40B4-BE49-F238E27FC236}">
                <a16:creationId xmlns:a16="http://schemas.microsoft.com/office/drawing/2014/main" id="{AD70AE41-507A-419C-9A34-CBEB0969928D}"/>
              </a:ext>
            </a:extLst>
          </p:cNvPr>
          <p:cNvSpPr/>
          <p:nvPr/>
        </p:nvSpPr>
        <p:spPr>
          <a:xfrm>
            <a:off x="685801" y="3684408"/>
            <a:ext cx="4603172" cy="769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t>HIV </a:t>
            </a:r>
            <a:r>
              <a:rPr lang="en-US" sz="3000" dirty="0"/>
              <a:t>Exposure</a:t>
            </a:r>
          </a:p>
        </p:txBody>
      </p:sp>
      <p:sp>
        <p:nvSpPr>
          <p:cNvPr id="17" name="Rectangle: Rounded Corners 16">
            <a:extLst>
              <a:ext uri="{FF2B5EF4-FFF2-40B4-BE49-F238E27FC236}">
                <a16:creationId xmlns:a16="http://schemas.microsoft.com/office/drawing/2014/main" id="{CB8C8FBC-3130-435A-A665-276A78BF1A77}"/>
              </a:ext>
            </a:extLst>
          </p:cNvPr>
          <p:cNvSpPr/>
          <p:nvPr/>
        </p:nvSpPr>
        <p:spPr>
          <a:xfrm>
            <a:off x="5557653" y="4723112"/>
            <a:ext cx="2173184" cy="141151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Varied timing  and type of ARV exposure</a:t>
            </a:r>
          </a:p>
        </p:txBody>
      </p:sp>
      <p:cxnSp>
        <p:nvCxnSpPr>
          <p:cNvPr id="3" name="Straight Connector 2">
            <a:extLst>
              <a:ext uri="{FF2B5EF4-FFF2-40B4-BE49-F238E27FC236}">
                <a16:creationId xmlns:a16="http://schemas.microsoft.com/office/drawing/2014/main" id="{0F58F74A-AA8E-44EF-9F37-3B63B5F690AF}"/>
              </a:ext>
            </a:extLst>
          </p:cNvPr>
          <p:cNvCxnSpPr/>
          <p:nvPr/>
        </p:nvCxnSpPr>
        <p:spPr>
          <a:xfrm>
            <a:off x="349662" y="1045029"/>
            <a:ext cx="83298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D0F48F-9EA7-4F7A-A8E3-3320721E2426}"/>
              </a:ext>
            </a:extLst>
          </p:cNvPr>
          <p:cNvCxnSpPr>
            <a:cxnSpLocks/>
          </p:cNvCxnSpPr>
          <p:nvPr/>
        </p:nvCxnSpPr>
        <p:spPr>
          <a:xfrm>
            <a:off x="349662" y="1112898"/>
            <a:ext cx="832988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49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e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3584" y="0"/>
            <a:ext cx="3496256" cy="2563704"/>
          </a:xfrm>
          <a:prstGeom prst="rect">
            <a:avLst/>
          </a:prstGeom>
          <a:ln>
            <a:noFill/>
          </a:ln>
          <a:effectLst>
            <a:outerShdw blurRad="292100" dist="139700" dir="2700000" algn="tl" rotWithShape="0">
              <a:srgbClr val="333333">
                <a:alpha val="65000"/>
              </a:srgbClr>
            </a:outerShdw>
          </a:effectLst>
        </p:spPr>
      </p:pic>
      <p:pic>
        <p:nvPicPr>
          <p:cNvPr id="8" name="Content Placeholder 6"/>
          <p:cNvPicPr/>
          <p:nvPr/>
        </p:nvPicPr>
        <p:blipFill rotWithShape="1">
          <a:blip r:embed="rId4" cstate="email">
            <a:extLst>
              <a:ext uri="{28A0092B-C50C-407E-A947-70E740481C1C}">
                <a14:useLocalDpi xmlns:a14="http://schemas.microsoft.com/office/drawing/2010/main"/>
              </a:ext>
            </a:extLst>
          </a:blip>
          <a:srcRect/>
          <a:stretch/>
        </p:blipFill>
        <p:spPr bwMode="auto">
          <a:xfrm>
            <a:off x="5088649" y="0"/>
            <a:ext cx="4055351" cy="3486844"/>
          </a:xfrm>
          <a:prstGeom prst="rect">
            <a:avLst/>
          </a:prstGeom>
          <a:ln>
            <a:noFill/>
          </a:ln>
          <a:extLst>
            <a:ext uri="{53640926-AAD7-44d8-BBD7-CCE9431645EC}">
              <a14:shadowObscured xmlns="" xmlns:a14="http://schemas.microsoft.com/office/drawing/2010/main"/>
            </a:ext>
          </a:extLst>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33105" y="3794086"/>
            <a:ext cx="2497886" cy="3364099"/>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 y="2563704"/>
            <a:ext cx="4857350" cy="2097192"/>
          </a:xfrm>
          <a:prstGeom prst="rect">
            <a:avLst/>
          </a:prstGeom>
        </p:spPr>
      </p:pic>
      <p:pic>
        <p:nvPicPr>
          <p:cNvPr id="13" name="Picture 12"/>
          <p:cNvPicPr>
            <a:picLocks noChangeAspect="1"/>
          </p:cNvPicPr>
          <p:nvPr/>
        </p:nvPicPr>
        <p:blipFill>
          <a:blip r:embed="rId7"/>
          <a:stretch>
            <a:fillRect/>
          </a:stretch>
        </p:blipFill>
        <p:spPr>
          <a:xfrm>
            <a:off x="0" y="0"/>
            <a:ext cx="2604884" cy="2563704"/>
          </a:xfrm>
          <a:prstGeom prst="rect">
            <a:avLst/>
          </a:prstGeom>
        </p:spPr>
      </p:pic>
      <p:sp>
        <p:nvSpPr>
          <p:cNvPr id="12" name="Right Triangle 11"/>
          <p:cNvSpPr/>
          <p:nvPr/>
        </p:nvSpPr>
        <p:spPr>
          <a:xfrm rot="16200000">
            <a:off x="1210307" y="-1143000"/>
            <a:ext cx="6858000" cy="9144000"/>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rgbClr val="000000"/>
              </a:solidFill>
            </a:endParaRPr>
          </a:p>
        </p:txBody>
      </p:sp>
      <p:sp>
        <p:nvSpPr>
          <p:cNvPr id="22" name="Rectangle 21"/>
          <p:cNvSpPr/>
          <p:nvPr/>
        </p:nvSpPr>
        <p:spPr>
          <a:xfrm>
            <a:off x="934421" y="2163034"/>
            <a:ext cx="4154228" cy="810366"/>
          </a:xfrm>
          <a:prstGeom prst="rect">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rgbClr val="E6E0EC"/>
                </a:solidFill>
                <a:latin typeface="Book Antiqua"/>
                <a:cs typeface="Book Antiqua"/>
              </a:rPr>
              <a:t>Universal</a:t>
            </a:r>
            <a:r>
              <a:rPr lang="en-US" sz="2400" dirty="0">
                <a:solidFill>
                  <a:srgbClr val="E6E0EC"/>
                </a:solidFill>
                <a:latin typeface="Book Antiqua"/>
                <a:cs typeface="Book Antiqua"/>
              </a:rPr>
              <a:t> Risk Factors</a:t>
            </a:r>
          </a:p>
        </p:txBody>
      </p:sp>
      <p:pic>
        <p:nvPicPr>
          <p:cNvPr id="16" name="Picture 5" descr="Figure 2">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19372695">
            <a:off x="5877586" y="1108819"/>
            <a:ext cx="4880876" cy="3592596"/>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pic>
        <p:nvPicPr>
          <p:cNvPr id="17" name="Picture 5" descr="zdv 30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19402730">
            <a:off x="526224" y="4527190"/>
            <a:ext cx="6427989" cy="361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51647" y="2979139"/>
            <a:ext cx="3920564" cy="3878862"/>
          </a:xfrm>
          <a:prstGeom prst="rect">
            <a:avLst/>
          </a:prstGeom>
        </p:spPr>
      </p:pic>
      <p:sp>
        <p:nvSpPr>
          <p:cNvPr id="18" name="Rectangle 17"/>
          <p:cNvSpPr/>
          <p:nvPr/>
        </p:nvSpPr>
        <p:spPr>
          <a:xfrm>
            <a:off x="3595169" y="4227193"/>
            <a:ext cx="5301084" cy="887547"/>
          </a:xfrm>
          <a:prstGeom prst="rect">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rgbClr val="E6E0EC"/>
                </a:solidFill>
                <a:latin typeface="Book Antiqua"/>
                <a:cs typeface="Book Antiqua"/>
              </a:rPr>
              <a:t>Unique</a:t>
            </a:r>
            <a:r>
              <a:rPr lang="en-US" sz="2400" dirty="0">
                <a:solidFill>
                  <a:srgbClr val="E6E0EC"/>
                </a:solidFill>
                <a:latin typeface="Book Antiqua"/>
                <a:cs typeface="Book Antiqua"/>
              </a:rPr>
              <a:t> HEU Infant Risk Factors</a:t>
            </a:r>
          </a:p>
        </p:txBody>
      </p:sp>
      <p:sp>
        <p:nvSpPr>
          <p:cNvPr id="2" name="Rectangle 1"/>
          <p:cNvSpPr/>
          <p:nvPr/>
        </p:nvSpPr>
        <p:spPr>
          <a:xfrm rot="19421232">
            <a:off x="-1249082" y="3290470"/>
            <a:ext cx="11522699" cy="295543"/>
          </a:xfrm>
          <a:prstGeom prst="rect">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spTree>
    <p:extLst>
      <p:ext uri="{BB962C8B-B14F-4D97-AF65-F5344CB8AC3E}">
        <p14:creationId xmlns:p14="http://schemas.microsoft.com/office/powerpoint/2010/main" val="79899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084BA5-DED5-48C8-926C-FF7B84C7C580}"/>
              </a:ext>
            </a:extLst>
          </p:cNvPr>
          <p:cNvGraphicFramePr>
            <a:graphicFrameLocks/>
          </p:cNvGraphicFramePr>
          <p:nvPr>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75FA13-4B00-474C-BA50-32380821E31A}"/>
              </a:ext>
            </a:extLst>
          </p:cNvPr>
          <p:cNvSpPr txBox="1"/>
          <p:nvPr/>
        </p:nvSpPr>
        <p:spPr>
          <a:xfrm>
            <a:off x="7143702" y="5643106"/>
            <a:ext cx="2227007" cy="300082"/>
          </a:xfrm>
          <a:prstGeom prst="rect">
            <a:avLst/>
          </a:prstGeom>
          <a:noFill/>
        </p:spPr>
        <p:txBody>
          <a:bodyPr wrap="square" rtlCol="0">
            <a:spAutoFit/>
          </a:bodyPr>
          <a:lstStyle/>
          <a:p>
            <a:r>
              <a:rPr lang="en-US" sz="1350" dirty="0">
                <a:solidFill>
                  <a:schemeClr val="bg1"/>
                </a:solidFill>
              </a:rPr>
              <a:t>Data Source: UNADIS 2018</a:t>
            </a:r>
          </a:p>
        </p:txBody>
      </p:sp>
    </p:spTree>
    <p:extLst>
      <p:ext uri="{BB962C8B-B14F-4D97-AF65-F5344CB8AC3E}">
        <p14:creationId xmlns:p14="http://schemas.microsoft.com/office/powerpoint/2010/main" val="196505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084BA5-DED5-48C8-926C-FF7B84C7C580}"/>
              </a:ext>
            </a:extLst>
          </p:cNvPr>
          <p:cNvGraphicFramePr>
            <a:graphicFrameLocks/>
          </p:cNvGraphicFramePr>
          <p:nvPr>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75FA13-4B00-474C-BA50-32380821E31A}"/>
              </a:ext>
            </a:extLst>
          </p:cNvPr>
          <p:cNvSpPr txBox="1"/>
          <p:nvPr/>
        </p:nvSpPr>
        <p:spPr>
          <a:xfrm>
            <a:off x="7143702" y="5643106"/>
            <a:ext cx="2227007" cy="300082"/>
          </a:xfrm>
          <a:prstGeom prst="rect">
            <a:avLst/>
          </a:prstGeom>
          <a:noFill/>
        </p:spPr>
        <p:txBody>
          <a:bodyPr wrap="square" rtlCol="0">
            <a:spAutoFit/>
          </a:bodyPr>
          <a:lstStyle/>
          <a:p>
            <a:r>
              <a:rPr lang="en-US" sz="1350" dirty="0">
                <a:solidFill>
                  <a:schemeClr val="bg1"/>
                </a:solidFill>
              </a:rPr>
              <a:t>Data Source: UNADIS 2018</a:t>
            </a:r>
          </a:p>
        </p:txBody>
      </p:sp>
      <p:sp>
        <p:nvSpPr>
          <p:cNvPr id="3" name="Arrow: Right 2">
            <a:extLst>
              <a:ext uri="{FF2B5EF4-FFF2-40B4-BE49-F238E27FC236}">
                <a16:creationId xmlns:a16="http://schemas.microsoft.com/office/drawing/2014/main" id="{33898B07-6F93-40C5-B2F9-6DA8604CEEB3}"/>
              </a:ext>
            </a:extLst>
          </p:cNvPr>
          <p:cNvSpPr/>
          <p:nvPr/>
        </p:nvSpPr>
        <p:spPr>
          <a:xfrm rot="14025387">
            <a:off x="1177994" y="4111133"/>
            <a:ext cx="765419" cy="510363"/>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1DAFF2-CA8D-4E57-8582-D03CF2E6A6A9}"/>
              </a:ext>
            </a:extLst>
          </p:cNvPr>
          <p:cNvSpPr/>
          <p:nvPr/>
        </p:nvSpPr>
        <p:spPr>
          <a:xfrm>
            <a:off x="1669311" y="4518836"/>
            <a:ext cx="2186875" cy="8151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7.0 million HEU Children</a:t>
            </a:r>
          </a:p>
        </p:txBody>
      </p:sp>
    </p:spTree>
    <p:extLst>
      <p:ext uri="{BB962C8B-B14F-4D97-AF65-F5344CB8AC3E}">
        <p14:creationId xmlns:p14="http://schemas.microsoft.com/office/powerpoint/2010/main" val="128336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084BA5-DED5-48C8-926C-FF7B84C7C580}"/>
              </a:ext>
            </a:extLst>
          </p:cNvPr>
          <p:cNvGraphicFramePr>
            <a:graphicFrameLocks/>
          </p:cNvGraphicFramePr>
          <p:nvPr>
            <p:extLst>
              <p:ext uri="{D42A27DB-BD31-4B8C-83A1-F6EECF244321}">
                <p14:modId xmlns:p14="http://schemas.microsoft.com/office/powerpoint/2010/main" val="3338030838"/>
              </p:ext>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75FA13-4B00-474C-BA50-32380821E31A}"/>
              </a:ext>
            </a:extLst>
          </p:cNvPr>
          <p:cNvSpPr txBox="1"/>
          <p:nvPr/>
        </p:nvSpPr>
        <p:spPr>
          <a:xfrm>
            <a:off x="7143702" y="5643106"/>
            <a:ext cx="2227007" cy="300082"/>
          </a:xfrm>
          <a:prstGeom prst="rect">
            <a:avLst/>
          </a:prstGeom>
          <a:noFill/>
        </p:spPr>
        <p:txBody>
          <a:bodyPr wrap="square" rtlCol="0">
            <a:spAutoFit/>
          </a:bodyPr>
          <a:lstStyle/>
          <a:p>
            <a:r>
              <a:rPr lang="en-US" sz="1350" dirty="0">
                <a:solidFill>
                  <a:schemeClr val="bg1"/>
                </a:solidFill>
              </a:rPr>
              <a:t>Data Source: UNADIS 2018</a:t>
            </a:r>
          </a:p>
        </p:txBody>
      </p:sp>
      <p:sp>
        <p:nvSpPr>
          <p:cNvPr id="3" name="Arrow: Right 2">
            <a:extLst>
              <a:ext uri="{FF2B5EF4-FFF2-40B4-BE49-F238E27FC236}">
                <a16:creationId xmlns:a16="http://schemas.microsoft.com/office/drawing/2014/main" id="{33898B07-6F93-40C5-B2F9-6DA8604CEEB3}"/>
              </a:ext>
            </a:extLst>
          </p:cNvPr>
          <p:cNvSpPr/>
          <p:nvPr/>
        </p:nvSpPr>
        <p:spPr>
          <a:xfrm rot="14025387">
            <a:off x="1177994" y="4111133"/>
            <a:ext cx="765419" cy="510363"/>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1DAFF2-CA8D-4E57-8582-D03CF2E6A6A9}"/>
              </a:ext>
            </a:extLst>
          </p:cNvPr>
          <p:cNvSpPr/>
          <p:nvPr/>
        </p:nvSpPr>
        <p:spPr>
          <a:xfrm>
            <a:off x="1669311" y="4518836"/>
            <a:ext cx="2186875" cy="8151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7.0 million HEU Children</a:t>
            </a:r>
          </a:p>
        </p:txBody>
      </p:sp>
      <p:sp>
        <p:nvSpPr>
          <p:cNvPr id="6" name="Rectangle 5">
            <a:extLst>
              <a:ext uri="{FF2B5EF4-FFF2-40B4-BE49-F238E27FC236}">
                <a16:creationId xmlns:a16="http://schemas.microsoft.com/office/drawing/2014/main" id="{1386F744-E501-443A-A51F-6E8218E09FC3}"/>
              </a:ext>
            </a:extLst>
          </p:cNvPr>
          <p:cNvSpPr/>
          <p:nvPr/>
        </p:nvSpPr>
        <p:spPr>
          <a:xfrm>
            <a:off x="6382394" y="3007173"/>
            <a:ext cx="2227007" cy="8151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14.8 million HEU Children</a:t>
            </a:r>
          </a:p>
        </p:txBody>
      </p:sp>
    </p:spTree>
    <p:extLst>
      <p:ext uri="{BB962C8B-B14F-4D97-AF65-F5344CB8AC3E}">
        <p14:creationId xmlns:p14="http://schemas.microsoft.com/office/powerpoint/2010/main" val="178214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084BA5-DED5-48C8-926C-FF7B84C7C580}"/>
              </a:ext>
            </a:extLst>
          </p:cNvPr>
          <p:cNvGraphicFramePr>
            <a:graphicFrameLocks/>
          </p:cNvGraphicFramePr>
          <p:nvPr>
            <p:extLst>
              <p:ext uri="{D42A27DB-BD31-4B8C-83A1-F6EECF244321}">
                <p14:modId xmlns:p14="http://schemas.microsoft.com/office/powerpoint/2010/main" val="2938319413"/>
              </p:ext>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75FA13-4B00-474C-BA50-32380821E31A}"/>
              </a:ext>
            </a:extLst>
          </p:cNvPr>
          <p:cNvSpPr txBox="1"/>
          <p:nvPr/>
        </p:nvSpPr>
        <p:spPr>
          <a:xfrm>
            <a:off x="7143702" y="5643106"/>
            <a:ext cx="2227007" cy="300082"/>
          </a:xfrm>
          <a:prstGeom prst="rect">
            <a:avLst/>
          </a:prstGeom>
          <a:noFill/>
        </p:spPr>
        <p:txBody>
          <a:bodyPr wrap="square" rtlCol="0">
            <a:spAutoFit/>
          </a:bodyPr>
          <a:lstStyle/>
          <a:p>
            <a:r>
              <a:rPr lang="en-US" sz="1350" dirty="0">
                <a:solidFill>
                  <a:schemeClr val="bg1"/>
                </a:solidFill>
              </a:rPr>
              <a:t>Data Source: UNADIS 2018</a:t>
            </a:r>
          </a:p>
        </p:txBody>
      </p:sp>
      <p:sp>
        <p:nvSpPr>
          <p:cNvPr id="3" name="Arrow: Right 2">
            <a:extLst>
              <a:ext uri="{FF2B5EF4-FFF2-40B4-BE49-F238E27FC236}">
                <a16:creationId xmlns:a16="http://schemas.microsoft.com/office/drawing/2014/main" id="{33898B07-6F93-40C5-B2F9-6DA8604CEEB3}"/>
              </a:ext>
            </a:extLst>
          </p:cNvPr>
          <p:cNvSpPr/>
          <p:nvPr/>
        </p:nvSpPr>
        <p:spPr>
          <a:xfrm rot="14025387">
            <a:off x="1177994" y="4111133"/>
            <a:ext cx="765419" cy="510363"/>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1DAFF2-CA8D-4E57-8582-D03CF2E6A6A9}"/>
              </a:ext>
            </a:extLst>
          </p:cNvPr>
          <p:cNvSpPr/>
          <p:nvPr/>
        </p:nvSpPr>
        <p:spPr>
          <a:xfrm>
            <a:off x="1669311" y="4518836"/>
            <a:ext cx="2186875" cy="8151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7.0 million HEU Children</a:t>
            </a:r>
          </a:p>
        </p:txBody>
      </p:sp>
      <p:sp>
        <p:nvSpPr>
          <p:cNvPr id="6" name="Rectangle 5">
            <a:extLst>
              <a:ext uri="{FF2B5EF4-FFF2-40B4-BE49-F238E27FC236}">
                <a16:creationId xmlns:a16="http://schemas.microsoft.com/office/drawing/2014/main" id="{1386F744-E501-443A-A51F-6E8218E09FC3}"/>
              </a:ext>
            </a:extLst>
          </p:cNvPr>
          <p:cNvSpPr/>
          <p:nvPr/>
        </p:nvSpPr>
        <p:spPr>
          <a:xfrm>
            <a:off x="6382394" y="3007173"/>
            <a:ext cx="2227007" cy="8151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14.8 million HEU Children</a:t>
            </a:r>
          </a:p>
        </p:txBody>
      </p:sp>
    </p:spTree>
    <p:extLst>
      <p:ext uri="{BB962C8B-B14F-4D97-AF65-F5344CB8AC3E}">
        <p14:creationId xmlns:p14="http://schemas.microsoft.com/office/powerpoint/2010/main" val="146290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4296</Words>
  <Application>Microsoft Office PowerPoint</Application>
  <PresentationFormat>On-screen Show (4:3)</PresentationFormat>
  <Paragraphs>575</Paragraphs>
  <Slides>32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Book Antiqua</vt:lpstr>
      <vt:lpstr>BulldogStd</vt:lpstr>
      <vt:lpstr>Calibri</vt:lpstr>
      <vt:lpstr>Calibri Light</vt:lpstr>
      <vt:lpstr>Cambria</vt:lpstr>
      <vt:lpstr>Segoe UI</vt:lpstr>
      <vt:lpstr>Shaker2Lancet-Bold</vt:lpstr>
      <vt:lpstr>Shaker2Lancet-Regular</vt:lpstr>
      <vt:lpstr>Verdana</vt:lpstr>
      <vt:lpstr>Office Theme</vt:lpstr>
      <vt:lpstr>PowerPoint Presentation</vt:lpstr>
      <vt:lpstr>Disclosures</vt:lpstr>
      <vt:lpstr>Presentation Scope</vt:lpstr>
      <vt:lpstr>Variations in HIV and ARV Exposure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Free, Stay Free, AIDS Free –  Bridging the Gap</vt:lpstr>
      <vt:lpstr>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Powis</dc:creator>
  <cp:lastModifiedBy>Kate Powis</cp:lastModifiedBy>
  <cp:revision>127</cp:revision>
  <dcterms:created xsi:type="dcterms:W3CDTF">2018-07-14T11:58:19Z</dcterms:created>
  <dcterms:modified xsi:type="dcterms:W3CDTF">2018-07-22T06:32:34Z</dcterms:modified>
</cp:coreProperties>
</file>